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4" r:id="rId2"/>
  </p:sldMasterIdLst>
  <p:notesMasterIdLst>
    <p:notesMasterId r:id="rId49"/>
  </p:notesMasterIdLst>
  <p:sldIdLst>
    <p:sldId id="256" r:id="rId3"/>
    <p:sldId id="257" r:id="rId4"/>
    <p:sldId id="258" r:id="rId5"/>
    <p:sldId id="259" r:id="rId6"/>
    <p:sldId id="315" r:id="rId7"/>
    <p:sldId id="302" r:id="rId8"/>
    <p:sldId id="303" r:id="rId9"/>
    <p:sldId id="304" r:id="rId10"/>
    <p:sldId id="320" r:id="rId11"/>
    <p:sldId id="306" r:id="rId12"/>
    <p:sldId id="305" r:id="rId13"/>
    <p:sldId id="307" r:id="rId14"/>
    <p:sldId id="308" r:id="rId15"/>
    <p:sldId id="309" r:id="rId16"/>
    <p:sldId id="310" r:id="rId17"/>
    <p:sldId id="311" r:id="rId18"/>
    <p:sldId id="313" r:id="rId19"/>
    <p:sldId id="316" r:id="rId20"/>
    <p:sldId id="318" r:id="rId21"/>
    <p:sldId id="317" r:id="rId22"/>
    <p:sldId id="328" r:id="rId23"/>
    <p:sldId id="332" r:id="rId24"/>
    <p:sldId id="321" r:id="rId25"/>
    <p:sldId id="322" r:id="rId26"/>
    <p:sldId id="323" r:id="rId27"/>
    <p:sldId id="326" r:id="rId28"/>
    <p:sldId id="324" r:id="rId29"/>
    <p:sldId id="327" r:id="rId30"/>
    <p:sldId id="331" r:id="rId31"/>
    <p:sldId id="325" r:id="rId32"/>
    <p:sldId id="319" r:id="rId33"/>
    <p:sldId id="344" r:id="rId34"/>
    <p:sldId id="345" r:id="rId35"/>
    <p:sldId id="314" r:id="rId36"/>
    <p:sldId id="333" r:id="rId37"/>
    <p:sldId id="334" r:id="rId38"/>
    <p:sldId id="341" r:id="rId39"/>
    <p:sldId id="337" r:id="rId40"/>
    <p:sldId id="335" r:id="rId41"/>
    <p:sldId id="336" r:id="rId42"/>
    <p:sldId id="338" r:id="rId43"/>
    <p:sldId id="339" r:id="rId44"/>
    <p:sldId id="343" r:id="rId45"/>
    <p:sldId id="340" r:id="rId46"/>
    <p:sldId id="342"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Kurian George" initials="SKG" lastIdx="2" clrIdx="0">
    <p:extLst>
      <p:ext uri="{19B8F6BF-5375-455C-9EA6-DF929625EA0E}">
        <p15:presenceInfo xmlns:p15="http://schemas.microsoft.com/office/powerpoint/2012/main" userId="Sean Kurian Georg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3" autoAdjust="0"/>
    <p:restoredTop sz="96374" autoAdjust="0"/>
  </p:normalViewPr>
  <p:slideViewPr>
    <p:cSldViewPr snapToGrid="0">
      <p:cViewPr varScale="1">
        <p:scale>
          <a:sx n="81" d="100"/>
          <a:sy n="81" d="100"/>
        </p:scale>
        <p:origin x="11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5AF40-57AC-476A-978F-392C46ABDBBB}" type="datetimeFigureOut">
              <a:rPr lang="en-GB" smtClean="0"/>
              <a:t>06/04/2019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3FB21-9EE0-48DC-806C-37CE717BAE06}" type="slidenum">
              <a:rPr lang="en-GB" smtClean="0"/>
              <a:t>‹#›</a:t>
            </a:fld>
            <a:endParaRPr lang="en-GB"/>
          </a:p>
        </p:txBody>
      </p:sp>
    </p:spTree>
    <p:extLst>
      <p:ext uri="{BB962C8B-B14F-4D97-AF65-F5344CB8AC3E}">
        <p14:creationId xmlns:p14="http://schemas.microsoft.com/office/powerpoint/2010/main" val="190262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cac631263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4cac63126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cac631263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4cac631263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7" name="Google Shape;137;g4cac631263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cac63126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4cac631263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4" name="Google Shape;144;g4cac631263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cac631263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4cac631263_0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53" name="Google Shape;153;g4cac631263_0_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3FB21-9EE0-48DC-806C-37CE717BAE06}" type="slidenum">
              <a:rPr lang="en-GB" smtClean="0"/>
              <a:t>9</a:t>
            </a:fld>
            <a:endParaRPr lang="en-GB"/>
          </a:p>
        </p:txBody>
      </p:sp>
    </p:spTree>
    <p:extLst>
      <p:ext uri="{BB962C8B-B14F-4D97-AF65-F5344CB8AC3E}">
        <p14:creationId xmlns:p14="http://schemas.microsoft.com/office/powerpoint/2010/main" val="2089203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a:t>
            </a:r>
            <a:r>
              <a:rPr lang="en-US" sz="1200" b="1" i="0" kern="1200" dirty="0">
                <a:solidFill>
                  <a:schemeClr val="tx1"/>
                </a:solidFill>
                <a:effectLst/>
                <a:latin typeface="+mn-lt"/>
                <a:ea typeface="+mn-ea"/>
                <a:cs typeface="+mn-cs"/>
              </a:rPr>
              <a:t>levitation melting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induction</a:t>
            </a:r>
            <a:r>
              <a:rPr lang="en-US" sz="1200" b="0" i="0" kern="1200" dirty="0">
                <a:solidFill>
                  <a:schemeClr val="tx1"/>
                </a:solidFill>
                <a:effectLst/>
                <a:latin typeface="+mn-lt"/>
                <a:ea typeface="+mn-ea"/>
                <a:cs typeface="+mn-cs"/>
              </a:rPr>
              <a:t> energy creates a force strong enough within </a:t>
            </a:r>
            <a:r>
              <a:rPr lang="en-US" sz="1200" b="0" i="0" kern="1200" dirty="0" err="1">
                <a:solidFill>
                  <a:schemeClr val="tx1"/>
                </a:solidFill>
                <a:effectLst/>
                <a:latin typeface="+mn-lt"/>
                <a:ea typeface="+mn-ea"/>
                <a:cs typeface="+mn-cs"/>
              </a:rPr>
              <a:t>the</a:t>
            </a:r>
            <a:r>
              <a:rPr lang="en-US" sz="1200" b="1" i="0" kern="1200" dirty="0" err="1">
                <a:solidFill>
                  <a:schemeClr val="tx1"/>
                </a:solidFill>
                <a:effectLst/>
                <a:latin typeface="+mn-lt"/>
                <a:ea typeface="+mn-ea"/>
                <a:cs typeface="+mn-cs"/>
              </a:rPr>
              <a:t>induction</a:t>
            </a:r>
            <a:r>
              <a:rPr lang="en-US" sz="1200" b="0" i="0" kern="1200" dirty="0">
                <a:solidFill>
                  <a:schemeClr val="tx1"/>
                </a:solidFill>
                <a:effectLst/>
                <a:latin typeface="+mn-lt"/>
                <a:ea typeface="+mn-ea"/>
                <a:cs typeface="+mn-cs"/>
              </a:rPr>
              <a:t> coil to allow to counter gravity. The metal part remains in the </a:t>
            </a:r>
            <a:r>
              <a:rPr lang="en-US" sz="1200" b="1" i="0" kern="1200" dirty="0" err="1">
                <a:solidFill>
                  <a:schemeClr val="tx1"/>
                </a:solidFill>
                <a:effectLst/>
                <a:latin typeface="+mn-lt"/>
                <a:ea typeface="+mn-ea"/>
                <a:cs typeface="+mn-cs"/>
              </a:rPr>
              <a:t>induction</a:t>
            </a:r>
            <a:r>
              <a:rPr lang="en-US" sz="1200" b="0" i="0" kern="1200" dirty="0" err="1">
                <a:solidFill>
                  <a:schemeClr val="tx1"/>
                </a:solidFill>
                <a:effectLst/>
                <a:latin typeface="+mn-lt"/>
                <a:ea typeface="+mn-ea"/>
                <a:cs typeface="+mn-cs"/>
              </a:rPr>
              <a:t>field</a:t>
            </a:r>
            <a:r>
              <a:rPr lang="en-US" sz="1200" b="0" i="0" kern="1200" dirty="0">
                <a:solidFill>
                  <a:schemeClr val="tx1"/>
                </a:solidFill>
                <a:effectLst/>
                <a:latin typeface="+mn-lt"/>
                <a:ea typeface="+mn-ea"/>
                <a:cs typeface="+mn-cs"/>
              </a:rPr>
              <a:t> and heats until it has melted. </a:t>
            </a:r>
            <a:r>
              <a:rPr lang="en-US" sz="1200" b="1" i="0" kern="1200" dirty="0">
                <a:solidFill>
                  <a:schemeClr val="tx1"/>
                </a:solidFill>
                <a:effectLst/>
                <a:latin typeface="+mn-lt"/>
                <a:ea typeface="+mn-ea"/>
                <a:cs typeface="+mn-cs"/>
              </a:rPr>
              <a:t>Levitation melting is</a:t>
            </a:r>
            <a:r>
              <a:rPr lang="en-US" sz="1200" b="0" i="0" kern="1200" dirty="0">
                <a:solidFill>
                  <a:schemeClr val="tx1"/>
                </a:solidFill>
                <a:effectLst/>
                <a:latin typeface="+mn-lt"/>
                <a:ea typeface="+mn-ea"/>
                <a:cs typeface="+mn-cs"/>
              </a:rPr>
              <a:t> ideal for industries that need pure samples, without potential contamination from a crucible.</a:t>
            </a:r>
            <a:endParaRPr lang="en-US" dirty="0"/>
          </a:p>
        </p:txBody>
      </p:sp>
      <p:sp>
        <p:nvSpPr>
          <p:cNvPr id="4" name="Slide Number Placeholder 3"/>
          <p:cNvSpPr>
            <a:spLocks noGrp="1"/>
          </p:cNvSpPr>
          <p:nvPr>
            <p:ph type="sldNum" sz="quarter" idx="5"/>
          </p:nvPr>
        </p:nvSpPr>
        <p:spPr/>
        <p:txBody>
          <a:bodyPr/>
          <a:lstStyle/>
          <a:p>
            <a:fld id="{0603FB21-9EE0-48DC-806C-37CE717BAE06}" type="slidenum">
              <a:rPr lang="en-GB" smtClean="0"/>
              <a:t>13</a:t>
            </a:fld>
            <a:endParaRPr lang="en-GB"/>
          </a:p>
        </p:txBody>
      </p:sp>
    </p:spTree>
    <p:extLst>
      <p:ext uri="{BB962C8B-B14F-4D97-AF65-F5344CB8AC3E}">
        <p14:creationId xmlns:p14="http://schemas.microsoft.com/office/powerpoint/2010/main" val="39869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3FB21-9EE0-48DC-806C-37CE717BAE06}" type="slidenum">
              <a:rPr lang="en-GB" smtClean="0"/>
              <a:t>17</a:t>
            </a:fld>
            <a:endParaRPr lang="en-GB"/>
          </a:p>
        </p:txBody>
      </p:sp>
    </p:spTree>
    <p:extLst>
      <p:ext uri="{BB962C8B-B14F-4D97-AF65-F5344CB8AC3E}">
        <p14:creationId xmlns:p14="http://schemas.microsoft.com/office/powerpoint/2010/main" val="4035333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3102680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302269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461626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CE2E-C3F3-4517-893D-799EE7825B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185FB2-EC91-4AF9-92CC-F4FE7536EB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062782-6247-4053-B39E-3DCE9FD55690}"/>
              </a:ext>
            </a:extLst>
          </p:cNvPr>
          <p:cNvSpPr>
            <a:spLocks noGrp="1"/>
          </p:cNvSpPr>
          <p:nvPr>
            <p:ph type="dt" sz="half" idx="10"/>
          </p:nvPr>
        </p:nvSpPr>
        <p:spPr/>
        <p:txBody>
          <a:bodyPr/>
          <a:lstStyle/>
          <a:p>
            <a:fld id="{3154563B-2FA8-4B4C-94EF-5757736757EA}" type="datetimeFigureOut">
              <a:rPr lang="en-GB" smtClean="0"/>
              <a:t>06/04/2019</a:t>
            </a:fld>
            <a:endParaRPr lang="en-GB"/>
          </a:p>
        </p:txBody>
      </p:sp>
      <p:sp>
        <p:nvSpPr>
          <p:cNvPr id="5" name="Footer Placeholder 4">
            <a:extLst>
              <a:ext uri="{FF2B5EF4-FFF2-40B4-BE49-F238E27FC236}">
                <a16:creationId xmlns:a16="http://schemas.microsoft.com/office/drawing/2014/main" id="{0D695C2C-3E62-41E8-8109-D3AC642780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3711EB-75D7-4FD6-A546-D40C74FA71F2}"/>
              </a:ext>
            </a:extLst>
          </p:cNvPr>
          <p:cNvSpPr>
            <a:spLocks noGrp="1"/>
          </p:cNvSpPr>
          <p:nvPr>
            <p:ph type="sldNum" sz="quarter" idx="12"/>
          </p:nvPr>
        </p:nvSpPr>
        <p:spPr/>
        <p:txBody>
          <a:bodyPr/>
          <a:lstStyle/>
          <a:p>
            <a:fld id="{AFFE9F9B-CAE3-407C-BEEC-6717D339F7EA}" type="slidenum">
              <a:rPr lang="en-GB" smtClean="0"/>
              <a:t>‹#›</a:t>
            </a:fld>
            <a:endParaRPr lang="en-GB"/>
          </a:p>
        </p:txBody>
      </p:sp>
    </p:spTree>
    <p:extLst>
      <p:ext uri="{BB962C8B-B14F-4D97-AF65-F5344CB8AC3E}">
        <p14:creationId xmlns:p14="http://schemas.microsoft.com/office/powerpoint/2010/main" val="1343763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59"/>
        <p:cNvGrpSpPr/>
        <p:nvPr/>
      </p:nvGrpSpPr>
      <p:grpSpPr>
        <a:xfrm>
          <a:off x="0" y="0"/>
          <a:ext cx="0" cy="0"/>
          <a:chOff x="0" y="0"/>
          <a:chExt cx="0" cy="0"/>
        </a:xfrm>
      </p:grpSpPr>
    </p:spTree>
    <p:extLst>
      <p:ext uri="{BB962C8B-B14F-4D97-AF65-F5344CB8AC3E}">
        <p14:creationId xmlns:p14="http://schemas.microsoft.com/office/powerpoint/2010/main" val="1202006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type="obj" preserve="1">
  <p:cSld name="1_Title and Conten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62" name="Google Shape;62;p15"/>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pPr lvl="0"/>
            <a:r>
              <a:rPr lang="en-US"/>
              <a:t>Click to edit Master text styles</a:t>
            </a:r>
          </a:p>
        </p:txBody>
      </p:sp>
      <p:sp>
        <p:nvSpPr>
          <p:cNvPr id="63" name="Google Shape;63;p15"/>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4" name="Google Shape;64;p15"/>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86919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lstStyle>
            <a:lvl1pPr lvl="0" algn="ctr"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68" name="Google Shape;68;p16"/>
          <p:cNvSpPr txBox="1">
            <a:spLocks noGrp="1"/>
          </p:cNvSpPr>
          <p:nvPr>
            <p:ph type="subTitle" idx="1"/>
          </p:nvPr>
        </p:nvSpPr>
        <p:spPr>
          <a:xfrm>
            <a:off x="1524000" y="3602037"/>
            <a:ext cx="9144000" cy="1655600"/>
          </a:xfrm>
          <a:prstGeom prst="rect">
            <a:avLst/>
          </a:prstGeom>
          <a:noFill/>
          <a:ln>
            <a:noFill/>
          </a:ln>
        </p:spPr>
        <p:txBody>
          <a:bodyPr spcFirstLastPara="1" wrap="square" lIns="68575" tIns="34275" rIns="68575" bIns="34275" anchor="t" anchorCtr="0"/>
          <a:lstStyle>
            <a:lvl1pPr lvl="0" algn="ctr" rtl="0">
              <a:lnSpc>
                <a:spcPct val="90000"/>
              </a:lnSpc>
              <a:spcBef>
                <a:spcPts val="1067"/>
              </a:spcBef>
              <a:spcAft>
                <a:spcPts val="0"/>
              </a:spcAft>
              <a:buClr>
                <a:schemeClr val="dk1"/>
              </a:buClr>
              <a:buSzPts val="1800"/>
              <a:buNone/>
              <a:defRPr sz="2400"/>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r>
              <a:rPr lang="en-US"/>
              <a:t>Click to edit Master subtitle style</a:t>
            </a:r>
            <a:endParaRPr/>
          </a:p>
        </p:txBody>
      </p:sp>
      <p:sp>
        <p:nvSpPr>
          <p:cNvPr id="69" name="Google Shape;69;p16"/>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89229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1851" y="1709739"/>
            <a:ext cx="10515600" cy="28528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74" name="Google Shape;74;p17"/>
          <p:cNvSpPr txBox="1">
            <a:spLocks noGrp="1"/>
          </p:cNvSpPr>
          <p:nvPr>
            <p:ph type="body" idx="1"/>
          </p:nvPr>
        </p:nvSpPr>
        <p:spPr>
          <a:xfrm>
            <a:off x="831851" y="4589463"/>
            <a:ext cx="10515600" cy="1500400"/>
          </a:xfrm>
          <a:prstGeom prst="rect">
            <a:avLst/>
          </a:prstGeom>
          <a:noFill/>
          <a:ln>
            <a:noFill/>
          </a:ln>
        </p:spPr>
        <p:txBody>
          <a:bodyPr spcFirstLastPara="1" wrap="square" lIns="68575" tIns="34275" rIns="68575" bIns="34275" anchor="t" anchorCtr="0"/>
          <a:lstStyle>
            <a:lvl1pPr marL="609585" lvl="0" indent="-304792" algn="l" rtl="0">
              <a:lnSpc>
                <a:spcPct val="90000"/>
              </a:lnSpc>
              <a:spcBef>
                <a:spcPts val="1067"/>
              </a:spcBef>
              <a:spcAft>
                <a:spcPts val="0"/>
              </a:spcAft>
              <a:buClr>
                <a:srgbClr val="888888"/>
              </a:buClr>
              <a:buSzPts val="1800"/>
              <a:buNone/>
              <a:defRPr sz="2400">
                <a:solidFill>
                  <a:srgbClr val="888888"/>
                </a:solidFill>
              </a:defRPr>
            </a:lvl1pPr>
            <a:lvl2pPr marL="1219170" lvl="1" indent="-304792" algn="l" rtl="0">
              <a:lnSpc>
                <a:spcPct val="90000"/>
              </a:lnSpc>
              <a:spcBef>
                <a:spcPts val="533"/>
              </a:spcBef>
              <a:spcAft>
                <a:spcPts val="0"/>
              </a:spcAft>
              <a:buClr>
                <a:srgbClr val="888888"/>
              </a:buClr>
              <a:buSzPts val="1500"/>
              <a:buNone/>
              <a:defRPr sz="2000">
                <a:solidFill>
                  <a:srgbClr val="888888"/>
                </a:solidFill>
              </a:defRPr>
            </a:lvl2pPr>
            <a:lvl3pPr marL="1828754" lvl="2" indent="-304792" algn="l" rtl="0">
              <a:lnSpc>
                <a:spcPct val="90000"/>
              </a:lnSpc>
              <a:spcBef>
                <a:spcPts val="533"/>
              </a:spcBef>
              <a:spcAft>
                <a:spcPts val="0"/>
              </a:spcAft>
              <a:buClr>
                <a:srgbClr val="888888"/>
              </a:buClr>
              <a:buSzPts val="1400"/>
              <a:buNone/>
              <a:defRPr sz="1867">
                <a:solidFill>
                  <a:srgbClr val="888888"/>
                </a:solidFill>
              </a:defRPr>
            </a:lvl3pPr>
            <a:lvl4pPr marL="2438339" lvl="3" indent="-304792" algn="l" rtl="0">
              <a:lnSpc>
                <a:spcPct val="90000"/>
              </a:lnSpc>
              <a:spcBef>
                <a:spcPts val="533"/>
              </a:spcBef>
              <a:spcAft>
                <a:spcPts val="0"/>
              </a:spcAft>
              <a:buClr>
                <a:srgbClr val="888888"/>
              </a:buClr>
              <a:buSzPts val="1200"/>
              <a:buNone/>
              <a:defRPr sz="1600">
                <a:solidFill>
                  <a:srgbClr val="888888"/>
                </a:solidFill>
              </a:defRPr>
            </a:lvl4pPr>
            <a:lvl5pPr marL="3047924" lvl="4" indent="-304792" algn="l" rtl="0">
              <a:lnSpc>
                <a:spcPct val="90000"/>
              </a:lnSpc>
              <a:spcBef>
                <a:spcPts val="533"/>
              </a:spcBef>
              <a:spcAft>
                <a:spcPts val="0"/>
              </a:spcAft>
              <a:buClr>
                <a:srgbClr val="888888"/>
              </a:buClr>
              <a:buSzPts val="1200"/>
              <a:buNone/>
              <a:defRPr sz="1600">
                <a:solidFill>
                  <a:srgbClr val="888888"/>
                </a:solidFill>
              </a:defRPr>
            </a:lvl5pPr>
            <a:lvl6pPr marL="3657509" lvl="5" indent="-304792" algn="l" rtl="0">
              <a:lnSpc>
                <a:spcPct val="90000"/>
              </a:lnSpc>
              <a:spcBef>
                <a:spcPts val="533"/>
              </a:spcBef>
              <a:spcAft>
                <a:spcPts val="0"/>
              </a:spcAft>
              <a:buClr>
                <a:srgbClr val="888888"/>
              </a:buClr>
              <a:buSzPts val="1200"/>
              <a:buNone/>
              <a:defRPr sz="1600">
                <a:solidFill>
                  <a:srgbClr val="888888"/>
                </a:solidFill>
              </a:defRPr>
            </a:lvl6pPr>
            <a:lvl7pPr marL="4267093" lvl="6" indent="-304792" algn="l" rtl="0">
              <a:lnSpc>
                <a:spcPct val="90000"/>
              </a:lnSpc>
              <a:spcBef>
                <a:spcPts val="533"/>
              </a:spcBef>
              <a:spcAft>
                <a:spcPts val="0"/>
              </a:spcAft>
              <a:buClr>
                <a:srgbClr val="888888"/>
              </a:buClr>
              <a:buSzPts val="1200"/>
              <a:buNone/>
              <a:defRPr sz="1600">
                <a:solidFill>
                  <a:srgbClr val="888888"/>
                </a:solidFill>
              </a:defRPr>
            </a:lvl7pPr>
            <a:lvl8pPr marL="4876678" lvl="7" indent="-304792" algn="l" rtl="0">
              <a:lnSpc>
                <a:spcPct val="90000"/>
              </a:lnSpc>
              <a:spcBef>
                <a:spcPts val="533"/>
              </a:spcBef>
              <a:spcAft>
                <a:spcPts val="0"/>
              </a:spcAft>
              <a:buClr>
                <a:srgbClr val="888888"/>
              </a:buClr>
              <a:buSzPts val="1200"/>
              <a:buNone/>
              <a:defRPr sz="1600">
                <a:solidFill>
                  <a:srgbClr val="888888"/>
                </a:solidFill>
              </a:defRPr>
            </a:lvl8pPr>
            <a:lvl9pPr marL="5486263" lvl="8" indent="-304792" algn="l" rtl="0">
              <a:lnSpc>
                <a:spcPct val="90000"/>
              </a:lnSpc>
              <a:spcBef>
                <a:spcPts val="533"/>
              </a:spcBef>
              <a:spcAft>
                <a:spcPts val="0"/>
              </a:spcAft>
              <a:buClr>
                <a:srgbClr val="888888"/>
              </a:buClr>
              <a:buSzPts val="1200"/>
              <a:buNone/>
              <a:defRPr sz="1600">
                <a:solidFill>
                  <a:srgbClr val="888888"/>
                </a:solidFill>
              </a:defRPr>
            </a:lvl9pPr>
          </a:lstStyle>
          <a:p>
            <a:pPr lvl="0"/>
            <a:r>
              <a:rPr lang="en-US"/>
              <a:t>Click to edit Master text styles</a:t>
            </a:r>
          </a:p>
        </p:txBody>
      </p:sp>
      <p:sp>
        <p:nvSpPr>
          <p:cNvPr id="75" name="Google Shape;75;p17"/>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19064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reserve="1">
  <p:cSld name="Two Conten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80" name="Google Shape;80;p18"/>
          <p:cNvSpPr txBox="1">
            <a:spLocks noGrp="1"/>
          </p:cNvSpPr>
          <p:nvPr>
            <p:ph type="body" idx="1"/>
          </p:nvPr>
        </p:nvSpPr>
        <p:spPr>
          <a:xfrm>
            <a:off x="838200" y="1825625"/>
            <a:ext cx="5181600" cy="43512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pPr lvl="0"/>
            <a:r>
              <a:rPr lang="en-US"/>
              <a:t>Click to edit Master text styles</a:t>
            </a:r>
          </a:p>
        </p:txBody>
      </p:sp>
      <p:sp>
        <p:nvSpPr>
          <p:cNvPr id="81" name="Google Shape;81;p18"/>
          <p:cNvSpPr txBox="1">
            <a:spLocks noGrp="1"/>
          </p:cNvSpPr>
          <p:nvPr>
            <p:ph type="body" idx="2"/>
          </p:nvPr>
        </p:nvSpPr>
        <p:spPr>
          <a:xfrm>
            <a:off x="6172200" y="1825625"/>
            <a:ext cx="5181600" cy="43512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pPr lvl="0"/>
            <a:r>
              <a:rPr lang="en-US"/>
              <a:t>Click to edit Master text styles</a:t>
            </a:r>
          </a:p>
        </p:txBody>
      </p:sp>
      <p:sp>
        <p:nvSpPr>
          <p:cNvPr id="82" name="Google Shape;82;p18"/>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1896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reserve="1">
  <p:cSld name="Comparison">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839788"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87" name="Google Shape;87;p19"/>
          <p:cNvSpPr txBox="1">
            <a:spLocks noGrp="1"/>
          </p:cNvSpPr>
          <p:nvPr>
            <p:ph type="body" idx="1"/>
          </p:nvPr>
        </p:nvSpPr>
        <p:spPr>
          <a:xfrm>
            <a:off x="839788" y="1681163"/>
            <a:ext cx="5158000" cy="824000"/>
          </a:xfrm>
          <a:prstGeom prst="rect">
            <a:avLst/>
          </a:prstGeom>
          <a:noFill/>
          <a:ln>
            <a:noFill/>
          </a:ln>
        </p:spPr>
        <p:txBody>
          <a:bodyPr spcFirstLastPara="1" wrap="square" lIns="68575" tIns="34275" rIns="68575" bIns="34275" anchor="b" anchorCtr="0"/>
          <a:lstStyle>
            <a:lvl1pPr marL="609585" lvl="0" indent="-304792" algn="l" rtl="0">
              <a:lnSpc>
                <a:spcPct val="90000"/>
              </a:lnSpc>
              <a:spcBef>
                <a:spcPts val="1067"/>
              </a:spcBef>
              <a:spcAft>
                <a:spcPts val="0"/>
              </a:spcAft>
              <a:buClr>
                <a:schemeClr val="dk1"/>
              </a:buClr>
              <a:buSzPts val="1800"/>
              <a:buNone/>
              <a:defRPr sz="2400" b="1"/>
            </a:lvl1pPr>
            <a:lvl2pPr marL="1219170" lvl="1" indent="-304792" algn="l" rtl="0">
              <a:lnSpc>
                <a:spcPct val="90000"/>
              </a:lnSpc>
              <a:spcBef>
                <a:spcPts val="533"/>
              </a:spcBef>
              <a:spcAft>
                <a:spcPts val="0"/>
              </a:spcAft>
              <a:buClr>
                <a:schemeClr val="dk1"/>
              </a:buClr>
              <a:buSzPts val="1500"/>
              <a:buNone/>
              <a:defRPr sz="2000" b="1"/>
            </a:lvl2pPr>
            <a:lvl3pPr marL="1828754" lvl="2" indent="-304792" algn="l" rtl="0">
              <a:lnSpc>
                <a:spcPct val="90000"/>
              </a:lnSpc>
              <a:spcBef>
                <a:spcPts val="533"/>
              </a:spcBef>
              <a:spcAft>
                <a:spcPts val="0"/>
              </a:spcAft>
              <a:buClr>
                <a:schemeClr val="dk1"/>
              </a:buClr>
              <a:buSzPts val="1400"/>
              <a:buNone/>
              <a:defRPr sz="1867" b="1"/>
            </a:lvl3pPr>
            <a:lvl4pPr marL="2438339" lvl="3" indent="-304792" algn="l" rtl="0">
              <a:lnSpc>
                <a:spcPct val="90000"/>
              </a:lnSpc>
              <a:spcBef>
                <a:spcPts val="533"/>
              </a:spcBef>
              <a:spcAft>
                <a:spcPts val="0"/>
              </a:spcAft>
              <a:buClr>
                <a:schemeClr val="dk1"/>
              </a:buClr>
              <a:buSzPts val="1200"/>
              <a:buNone/>
              <a:defRPr sz="1600" b="1"/>
            </a:lvl4pPr>
            <a:lvl5pPr marL="3047924" lvl="4" indent="-304792" algn="l" rtl="0">
              <a:lnSpc>
                <a:spcPct val="90000"/>
              </a:lnSpc>
              <a:spcBef>
                <a:spcPts val="533"/>
              </a:spcBef>
              <a:spcAft>
                <a:spcPts val="0"/>
              </a:spcAft>
              <a:buClr>
                <a:schemeClr val="dk1"/>
              </a:buClr>
              <a:buSzPts val="1200"/>
              <a:buNone/>
              <a:defRPr sz="1600" b="1"/>
            </a:lvl5pPr>
            <a:lvl6pPr marL="3657509" lvl="5" indent="-304792" algn="l" rtl="0">
              <a:lnSpc>
                <a:spcPct val="90000"/>
              </a:lnSpc>
              <a:spcBef>
                <a:spcPts val="533"/>
              </a:spcBef>
              <a:spcAft>
                <a:spcPts val="0"/>
              </a:spcAft>
              <a:buClr>
                <a:schemeClr val="dk1"/>
              </a:buClr>
              <a:buSzPts val="1200"/>
              <a:buNone/>
              <a:defRPr sz="1600" b="1"/>
            </a:lvl6pPr>
            <a:lvl7pPr marL="4267093" lvl="6" indent="-304792" algn="l" rtl="0">
              <a:lnSpc>
                <a:spcPct val="90000"/>
              </a:lnSpc>
              <a:spcBef>
                <a:spcPts val="533"/>
              </a:spcBef>
              <a:spcAft>
                <a:spcPts val="0"/>
              </a:spcAft>
              <a:buClr>
                <a:schemeClr val="dk1"/>
              </a:buClr>
              <a:buSzPts val="1200"/>
              <a:buNone/>
              <a:defRPr sz="1600" b="1"/>
            </a:lvl7pPr>
            <a:lvl8pPr marL="4876678" lvl="7" indent="-304792" algn="l" rtl="0">
              <a:lnSpc>
                <a:spcPct val="90000"/>
              </a:lnSpc>
              <a:spcBef>
                <a:spcPts val="533"/>
              </a:spcBef>
              <a:spcAft>
                <a:spcPts val="0"/>
              </a:spcAft>
              <a:buClr>
                <a:schemeClr val="dk1"/>
              </a:buClr>
              <a:buSzPts val="1200"/>
              <a:buNone/>
              <a:defRPr sz="1600" b="1"/>
            </a:lvl8pPr>
            <a:lvl9pPr marL="5486263" lvl="8" indent="-304792" algn="l" rtl="0">
              <a:lnSpc>
                <a:spcPct val="90000"/>
              </a:lnSpc>
              <a:spcBef>
                <a:spcPts val="533"/>
              </a:spcBef>
              <a:spcAft>
                <a:spcPts val="0"/>
              </a:spcAft>
              <a:buClr>
                <a:schemeClr val="dk1"/>
              </a:buClr>
              <a:buSzPts val="1200"/>
              <a:buNone/>
              <a:defRPr sz="1600" b="1"/>
            </a:lvl9pPr>
          </a:lstStyle>
          <a:p>
            <a:pPr lvl="0"/>
            <a:r>
              <a:rPr lang="en-US"/>
              <a:t>Click to edit Master text styles</a:t>
            </a:r>
          </a:p>
        </p:txBody>
      </p:sp>
      <p:sp>
        <p:nvSpPr>
          <p:cNvPr id="88" name="Google Shape;88;p19"/>
          <p:cNvSpPr txBox="1">
            <a:spLocks noGrp="1"/>
          </p:cNvSpPr>
          <p:nvPr>
            <p:ph type="body" idx="2"/>
          </p:nvPr>
        </p:nvSpPr>
        <p:spPr>
          <a:xfrm>
            <a:off x="839788" y="2505075"/>
            <a:ext cx="5158000" cy="36844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pPr lvl="0"/>
            <a:r>
              <a:rPr lang="en-US"/>
              <a:t>Click to edit Master text styles</a:t>
            </a:r>
          </a:p>
        </p:txBody>
      </p:sp>
      <p:sp>
        <p:nvSpPr>
          <p:cNvPr id="89" name="Google Shape;89;p19"/>
          <p:cNvSpPr txBox="1">
            <a:spLocks noGrp="1"/>
          </p:cNvSpPr>
          <p:nvPr>
            <p:ph type="body" idx="3"/>
          </p:nvPr>
        </p:nvSpPr>
        <p:spPr>
          <a:xfrm>
            <a:off x="6172200" y="1681163"/>
            <a:ext cx="5183200" cy="824000"/>
          </a:xfrm>
          <a:prstGeom prst="rect">
            <a:avLst/>
          </a:prstGeom>
          <a:noFill/>
          <a:ln>
            <a:noFill/>
          </a:ln>
        </p:spPr>
        <p:txBody>
          <a:bodyPr spcFirstLastPara="1" wrap="square" lIns="68575" tIns="34275" rIns="68575" bIns="34275" anchor="b" anchorCtr="0"/>
          <a:lstStyle>
            <a:lvl1pPr marL="609585" lvl="0" indent="-304792" algn="l" rtl="0">
              <a:lnSpc>
                <a:spcPct val="90000"/>
              </a:lnSpc>
              <a:spcBef>
                <a:spcPts val="1067"/>
              </a:spcBef>
              <a:spcAft>
                <a:spcPts val="0"/>
              </a:spcAft>
              <a:buClr>
                <a:schemeClr val="dk1"/>
              </a:buClr>
              <a:buSzPts val="1800"/>
              <a:buNone/>
              <a:defRPr sz="2400" b="1"/>
            </a:lvl1pPr>
            <a:lvl2pPr marL="1219170" lvl="1" indent="-304792" algn="l" rtl="0">
              <a:lnSpc>
                <a:spcPct val="90000"/>
              </a:lnSpc>
              <a:spcBef>
                <a:spcPts val="533"/>
              </a:spcBef>
              <a:spcAft>
                <a:spcPts val="0"/>
              </a:spcAft>
              <a:buClr>
                <a:schemeClr val="dk1"/>
              </a:buClr>
              <a:buSzPts val="1500"/>
              <a:buNone/>
              <a:defRPr sz="2000" b="1"/>
            </a:lvl2pPr>
            <a:lvl3pPr marL="1828754" lvl="2" indent="-304792" algn="l" rtl="0">
              <a:lnSpc>
                <a:spcPct val="90000"/>
              </a:lnSpc>
              <a:spcBef>
                <a:spcPts val="533"/>
              </a:spcBef>
              <a:spcAft>
                <a:spcPts val="0"/>
              </a:spcAft>
              <a:buClr>
                <a:schemeClr val="dk1"/>
              </a:buClr>
              <a:buSzPts val="1400"/>
              <a:buNone/>
              <a:defRPr sz="1867" b="1"/>
            </a:lvl3pPr>
            <a:lvl4pPr marL="2438339" lvl="3" indent="-304792" algn="l" rtl="0">
              <a:lnSpc>
                <a:spcPct val="90000"/>
              </a:lnSpc>
              <a:spcBef>
                <a:spcPts val="533"/>
              </a:spcBef>
              <a:spcAft>
                <a:spcPts val="0"/>
              </a:spcAft>
              <a:buClr>
                <a:schemeClr val="dk1"/>
              </a:buClr>
              <a:buSzPts val="1200"/>
              <a:buNone/>
              <a:defRPr sz="1600" b="1"/>
            </a:lvl4pPr>
            <a:lvl5pPr marL="3047924" lvl="4" indent="-304792" algn="l" rtl="0">
              <a:lnSpc>
                <a:spcPct val="90000"/>
              </a:lnSpc>
              <a:spcBef>
                <a:spcPts val="533"/>
              </a:spcBef>
              <a:spcAft>
                <a:spcPts val="0"/>
              </a:spcAft>
              <a:buClr>
                <a:schemeClr val="dk1"/>
              </a:buClr>
              <a:buSzPts val="1200"/>
              <a:buNone/>
              <a:defRPr sz="1600" b="1"/>
            </a:lvl5pPr>
            <a:lvl6pPr marL="3657509" lvl="5" indent="-304792" algn="l" rtl="0">
              <a:lnSpc>
                <a:spcPct val="90000"/>
              </a:lnSpc>
              <a:spcBef>
                <a:spcPts val="533"/>
              </a:spcBef>
              <a:spcAft>
                <a:spcPts val="0"/>
              </a:spcAft>
              <a:buClr>
                <a:schemeClr val="dk1"/>
              </a:buClr>
              <a:buSzPts val="1200"/>
              <a:buNone/>
              <a:defRPr sz="1600" b="1"/>
            </a:lvl6pPr>
            <a:lvl7pPr marL="4267093" lvl="6" indent="-304792" algn="l" rtl="0">
              <a:lnSpc>
                <a:spcPct val="90000"/>
              </a:lnSpc>
              <a:spcBef>
                <a:spcPts val="533"/>
              </a:spcBef>
              <a:spcAft>
                <a:spcPts val="0"/>
              </a:spcAft>
              <a:buClr>
                <a:schemeClr val="dk1"/>
              </a:buClr>
              <a:buSzPts val="1200"/>
              <a:buNone/>
              <a:defRPr sz="1600" b="1"/>
            </a:lvl7pPr>
            <a:lvl8pPr marL="4876678" lvl="7" indent="-304792" algn="l" rtl="0">
              <a:lnSpc>
                <a:spcPct val="90000"/>
              </a:lnSpc>
              <a:spcBef>
                <a:spcPts val="533"/>
              </a:spcBef>
              <a:spcAft>
                <a:spcPts val="0"/>
              </a:spcAft>
              <a:buClr>
                <a:schemeClr val="dk1"/>
              </a:buClr>
              <a:buSzPts val="1200"/>
              <a:buNone/>
              <a:defRPr sz="1600" b="1"/>
            </a:lvl8pPr>
            <a:lvl9pPr marL="5486263" lvl="8" indent="-304792" algn="l" rtl="0">
              <a:lnSpc>
                <a:spcPct val="90000"/>
              </a:lnSpc>
              <a:spcBef>
                <a:spcPts val="533"/>
              </a:spcBef>
              <a:spcAft>
                <a:spcPts val="0"/>
              </a:spcAft>
              <a:buClr>
                <a:schemeClr val="dk1"/>
              </a:buClr>
              <a:buSzPts val="1200"/>
              <a:buNone/>
              <a:defRPr sz="1600" b="1"/>
            </a:lvl9pPr>
          </a:lstStyle>
          <a:p>
            <a:pPr lvl="0"/>
            <a:r>
              <a:rPr lang="en-US"/>
              <a:t>Click to edit Master text styles</a:t>
            </a:r>
          </a:p>
        </p:txBody>
      </p:sp>
      <p:sp>
        <p:nvSpPr>
          <p:cNvPr id="90" name="Google Shape;90;p19"/>
          <p:cNvSpPr txBox="1">
            <a:spLocks noGrp="1"/>
          </p:cNvSpPr>
          <p:nvPr>
            <p:ph type="body" idx="4"/>
          </p:nvPr>
        </p:nvSpPr>
        <p:spPr>
          <a:xfrm>
            <a:off x="6172200" y="2505075"/>
            <a:ext cx="5183200" cy="36844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pPr lvl="0"/>
            <a:r>
              <a:rPr lang="en-US"/>
              <a:t>Click to edit Master text styles</a:t>
            </a:r>
          </a:p>
        </p:txBody>
      </p:sp>
      <p:sp>
        <p:nvSpPr>
          <p:cNvPr id="91" name="Google Shape;91;p1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9"/>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1762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96" name="Google Shape;96;p20"/>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6122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1189155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99"/>
        <p:cNvGrpSpPr/>
        <p:nvPr/>
      </p:nvGrpSpPr>
      <p:grpSpPr>
        <a:xfrm>
          <a:off x="0" y="0"/>
          <a:ext cx="0" cy="0"/>
          <a:chOff x="0" y="0"/>
          <a:chExt cx="0" cy="0"/>
        </a:xfrm>
      </p:grpSpPr>
      <p:sp>
        <p:nvSpPr>
          <p:cNvPr id="100" name="Google Shape;100;p21"/>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21"/>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2" name="Google Shape;102;p21"/>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585656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reserve="1">
  <p:cSld name="Content with Caption">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839788" y="457200"/>
            <a:ext cx="3932000" cy="16004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05" name="Google Shape;105;p22"/>
          <p:cNvSpPr txBox="1">
            <a:spLocks noGrp="1"/>
          </p:cNvSpPr>
          <p:nvPr>
            <p:ph type="body" idx="1"/>
          </p:nvPr>
        </p:nvSpPr>
        <p:spPr>
          <a:xfrm>
            <a:off x="5183188" y="987425"/>
            <a:ext cx="6172400" cy="4873600"/>
          </a:xfrm>
          <a:prstGeom prst="rect">
            <a:avLst/>
          </a:prstGeom>
          <a:noFill/>
          <a:ln>
            <a:noFill/>
          </a:ln>
        </p:spPr>
        <p:txBody>
          <a:bodyPr spcFirstLastPara="1" wrap="square" lIns="68575" tIns="34275" rIns="68575" bIns="34275" anchor="t" anchorCtr="0"/>
          <a:lstStyle>
            <a:lvl1pPr marL="609585" lvl="0" indent="-507987" algn="l" rtl="0">
              <a:lnSpc>
                <a:spcPct val="90000"/>
              </a:lnSpc>
              <a:spcBef>
                <a:spcPts val="1067"/>
              </a:spcBef>
              <a:spcAft>
                <a:spcPts val="0"/>
              </a:spcAft>
              <a:buClr>
                <a:schemeClr val="dk1"/>
              </a:buClr>
              <a:buSzPts val="2400"/>
              <a:buChar char="•"/>
              <a:defRPr sz="3200"/>
            </a:lvl1pPr>
            <a:lvl2pPr marL="1219170" lvl="1" indent="-482588" algn="l" rtl="0">
              <a:lnSpc>
                <a:spcPct val="90000"/>
              </a:lnSpc>
              <a:spcBef>
                <a:spcPts val="533"/>
              </a:spcBef>
              <a:spcAft>
                <a:spcPts val="0"/>
              </a:spcAft>
              <a:buClr>
                <a:schemeClr val="dk1"/>
              </a:buClr>
              <a:buSzPts val="2100"/>
              <a:buChar char="•"/>
              <a:defRPr sz="2800"/>
            </a:lvl2pPr>
            <a:lvl3pPr marL="1828754" lvl="2" indent="-457189" algn="l" rtl="0">
              <a:lnSpc>
                <a:spcPct val="90000"/>
              </a:lnSpc>
              <a:spcBef>
                <a:spcPts val="533"/>
              </a:spcBef>
              <a:spcAft>
                <a:spcPts val="0"/>
              </a:spcAft>
              <a:buClr>
                <a:schemeClr val="dk1"/>
              </a:buClr>
              <a:buSzPts val="1800"/>
              <a:buChar char="•"/>
              <a:defRPr sz="2400"/>
            </a:lvl3pPr>
            <a:lvl4pPr marL="2438339" lvl="3" indent="-431789" algn="l" rtl="0">
              <a:lnSpc>
                <a:spcPct val="90000"/>
              </a:lnSpc>
              <a:spcBef>
                <a:spcPts val="533"/>
              </a:spcBef>
              <a:spcAft>
                <a:spcPts val="0"/>
              </a:spcAft>
              <a:buClr>
                <a:schemeClr val="dk1"/>
              </a:buClr>
              <a:buSzPts val="1500"/>
              <a:buChar char="•"/>
              <a:defRPr sz="2000"/>
            </a:lvl4pPr>
            <a:lvl5pPr marL="3047924" lvl="4" indent="-431789" algn="l" rtl="0">
              <a:lnSpc>
                <a:spcPct val="90000"/>
              </a:lnSpc>
              <a:spcBef>
                <a:spcPts val="533"/>
              </a:spcBef>
              <a:spcAft>
                <a:spcPts val="0"/>
              </a:spcAft>
              <a:buClr>
                <a:schemeClr val="dk1"/>
              </a:buClr>
              <a:buSzPts val="1500"/>
              <a:buChar char="•"/>
              <a:defRPr sz="2000"/>
            </a:lvl5pPr>
            <a:lvl6pPr marL="3657509" lvl="5" indent="-431789" algn="l" rtl="0">
              <a:lnSpc>
                <a:spcPct val="90000"/>
              </a:lnSpc>
              <a:spcBef>
                <a:spcPts val="533"/>
              </a:spcBef>
              <a:spcAft>
                <a:spcPts val="0"/>
              </a:spcAft>
              <a:buClr>
                <a:schemeClr val="dk1"/>
              </a:buClr>
              <a:buSzPts val="1500"/>
              <a:buChar char="•"/>
              <a:defRPr sz="2000"/>
            </a:lvl6pPr>
            <a:lvl7pPr marL="4267093" lvl="6" indent="-431789" algn="l" rtl="0">
              <a:lnSpc>
                <a:spcPct val="90000"/>
              </a:lnSpc>
              <a:spcBef>
                <a:spcPts val="533"/>
              </a:spcBef>
              <a:spcAft>
                <a:spcPts val="0"/>
              </a:spcAft>
              <a:buClr>
                <a:schemeClr val="dk1"/>
              </a:buClr>
              <a:buSzPts val="1500"/>
              <a:buChar char="•"/>
              <a:defRPr sz="2000"/>
            </a:lvl7pPr>
            <a:lvl8pPr marL="4876678" lvl="7" indent="-431789" algn="l" rtl="0">
              <a:lnSpc>
                <a:spcPct val="90000"/>
              </a:lnSpc>
              <a:spcBef>
                <a:spcPts val="533"/>
              </a:spcBef>
              <a:spcAft>
                <a:spcPts val="0"/>
              </a:spcAft>
              <a:buClr>
                <a:schemeClr val="dk1"/>
              </a:buClr>
              <a:buSzPts val="1500"/>
              <a:buChar char="•"/>
              <a:defRPr sz="2000"/>
            </a:lvl8pPr>
            <a:lvl9pPr marL="5486263" lvl="8" indent="-431789" algn="l" rtl="0">
              <a:lnSpc>
                <a:spcPct val="90000"/>
              </a:lnSpc>
              <a:spcBef>
                <a:spcPts val="533"/>
              </a:spcBef>
              <a:spcAft>
                <a:spcPts val="0"/>
              </a:spcAft>
              <a:buClr>
                <a:schemeClr val="dk1"/>
              </a:buClr>
              <a:buSzPts val="1500"/>
              <a:buChar char="•"/>
              <a:defRPr sz="2000"/>
            </a:lvl9pPr>
          </a:lstStyle>
          <a:p>
            <a:pPr lvl="0"/>
            <a:r>
              <a:rPr lang="en-US"/>
              <a:t>Click to edit Master text styles</a:t>
            </a:r>
          </a:p>
        </p:txBody>
      </p:sp>
      <p:sp>
        <p:nvSpPr>
          <p:cNvPr id="106" name="Google Shape;106;p22"/>
          <p:cNvSpPr txBox="1">
            <a:spLocks noGrp="1"/>
          </p:cNvSpPr>
          <p:nvPr>
            <p:ph type="body" idx="2"/>
          </p:nvPr>
        </p:nvSpPr>
        <p:spPr>
          <a:xfrm>
            <a:off x="839788" y="2057400"/>
            <a:ext cx="3932000" cy="3811600"/>
          </a:xfrm>
          <a:prstGeom prst="rect">
            <a:avLst/>
          </a:prstGeom>
          <a:noFill/>
          <a:ln>
            <a:noFill/>
          </a:ln>
        </p:spPr>
        <p:txBody>
          <a:bodyPr spcFirstLastPara="1" wrap="square" lIns="68575" tIns="34275" rIns="68575" bIns="34275" anchor="t" anchorCtr="0"/>
          <a:lstStyle>
            <a:lvl1pPr marL="609585" lvl="0" indent="-304792" algn="l" rtl="0">
              <a:lnSpc>
                <a:spcPct val="90000"/>
              </a:lnSpc>
              <a:spcBef>
                <a:spcPts val="1067"/>
              </a:spcBef>
              <a:spcAft>
                <a:spcPts val="0"/>
              </a:spcAft>
              <a:buClr>
                <a:schemeClr val="dk1"/>
              </a:buClr>
              <a:buSzPts val="1200"/>
              <a:buNone/>
              <a:defRPr sz="1600"/>
            </a:lvl1pPr>
            <a:lvl2pPr marL="1219170" lvl="1" indent="-304792" algn="l" rtl="0">
              <a:lnSpc>
                <a:spcPct val="90000"/>
              </a:lnSpc>
              <a:spcBef>
                <a:spcPts val="533"/>
              </a:spcBef>
              <a:spcAft>
                <a:spcPts val="0"/>
              </a:spcAft>
              <a:buClr>
                <a:schemeClr val="dk1"/>
              </a:buClr>
              <a:buSzPts val="1100"/>
              <a:buNone/>
              <a:defRPr sz="1467"/>
            </a:lvl2pPr>
            <a:lvl3pPr marL="1828754" lvl="2" indent="-304792" algn="l" rtl="0">
              <a:lnSpc>
                <a:spcPct val="90000"/>
              </a:lnSpc>
              <a:spcBef>
                <a:spcPts val="533"/>
              </a:spcBef>
              <a:spcAft>
                <a:spcPts val="0"/>
              </a:spcAft>
              <a:buClr>
                <a:schemeClr val="dk1"/>
              </a:buClr>
              <a:buSzPts val="900"/>
              <a:buNone/>
              <a:defRPr sz="1200"/>
            </a:lvl3pPr>
            <a:lvl4pPr marL="2438339" lvl="3" indent="-304792" algn="l" rtl="0">
              <a:lnSpc>
                <a:spcPct val="90000"/>
              </a:lnSpc>
              <a:spcBef>
                <a:spcPts val="533"/>
              </a:spcBef>
              <a:spcAft>
                <a:spcPts val="0"/>
              </a:spcAft>
              <a:buClr>
                <a:schemeClr val="dk1"/>
              </a:buClr>
              <a:buSzPts val="800"/>
              <a:buNone/>
              <a:defRPr sz="1067"/>
            </a:lvl4pPr>
            <a:lvl5pPr marL="3047924" lvl="4" indent="-304792" algn="l" rtl="0">
              <a:lnSpc>
                <a:spcPct val="90000"/>
              </a:lnSpc>
              <a:spcBef>
                <a:spcPts val="533"/>
              </a:spcBef>
              <a:spcAft>
                <a:spcPts val="0"/>
              </a:spcAft>
              <a:buClr>
                <a:schemeClr val="dk1"/>
              </a:buClr>
              <a:buSzPts val="800"/>
              <a:buNone/>
              <a:defRPr sz="1067"/>
            </a:lvl5pPr>
            <a:lvl6pPr marL="3657509" lvl="5" indent="-304792" algn="l" rtl="0">
              <a:lnSpc>
                <a:spcPct val="90000"/>
              </a:lnSpc>
              <a:spcBef>
                <a:spcPts val="533"/>
              </a:spcBef>
              <a:spcAft>
                <a:spcPts val="0"/>
              </a:spcAft>
              <a:buClr>
                <a:schemeClr val="dk1"/>
              </a:buClr>
              <a:buSzPts val="800"/>
              <a:buNone/>
              <a:defRPr sz="1067"/>
            </a:lvl6pPr>
            <a:lvl7pPr marL="4267093" lvl="6" indent="-304792" algn="l" rtl="0">
              <a:lnSpc>
                <a:spcPct val="90000"/>
              </a:lnSpc>
              <a:spcBef>
                <a:spcPts val="533"/>
              </a:spcBef>
              <a:spcAft>
                <a:spcPts val="0"/>
              </a:spcAft>
              <a:buClr>
                <a:schemeClr val="dk1"/>
              </a:buClr>
              <a:buSzPts val="800"/>
              <a:buNone/>
              <a:defRPr sz="1067"/>
            </a:lvl7pPr>
            <a:lvl8pPr marL="4876678" lvl="7" indent="-304792" algn="l" rtl="0">
              <a:lnSpc>
                <a:spcPct val="90000"/>
              </a:lnSpc>
              <a:spcBef>
                <a:spcPts val="533"/>
              </a:spcBef>
              <a:spcAft>
                <a:spcPts val="0"/>
              </a:spcAft>
              <a:buClr>
                <a:schemeClr val="dk1"/>
              </a:buClr>
              <a:buSzPts val="800"/>
              <a:buNone/>
              <a:defRPr sz="1067"/>
            </a:lvl8pPr>
            <a:lvl9pPr marL="5486263" lvl="8" indent="-304792" algn="l" rtl="0">
              <a:lnSpc>
                <a:spcPct val="90000"/>
              </a:lnSpc>
              <a:spcBef>
                <a:spcPts val="533"/>
              </a:spcBef>
              <a:spcAft>
                <a:spcPts val="0"/>
              </a:spcAft>
              <a:buClr>
                <a:schemeClr val="dk1"/>
              </a:buClr>
              <a:buSzPts val="800"/>
              <a:buNone/>
              <a:defRPr sz="1067"/>
            </a:lvl9pPr>
          </a:lstStyle>
          <a:p>
            <a:pPr lvl="0"/>
            <a:r>
              <a:rPr lang="en-US"/>
              <a:t>Click to edit Master text styles</a:t>
            </a:r>
          </a:p>
        </p:txBody>
      </p:sp>
      <p:sp>
        <p:nvSpPr>
          <p:cNvPr id="107" name="Google Shape;107;p22"/>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2"/>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2"/>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77473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reserve="1">
  <p:cSld name="Picture with Caption">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839788" y="457200"/>
            <a:ext cx="3932000" cy="16004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12" name="Google Shape;112;p23"/>
          <p:cNvSpPr>
            <a:spLocks noGrp="1"/>
          </p:cNvSpPr>
          <p:nvPr>
            <p:ph type="pic" idx="2"/>
          </p:nvPr>
        </p:nvSpPr>
        <p:spPr>
          <a:xfrm>
            <a:off x="5183188" y="987425"/>
            <a:ext cx="6172400" cy="4873600"/>
          </a:xfrm>
          <a:prstGeom prst="rect">
            <a:avLst/>
          </a:prstGeom>
          <a:noFill/>
          <a:ln>
            <a:noFill/>
          </a:ln>
        </p:spPr>
        <p:txBody>
          <a:bodyPr spcFirstLastPara="1" wrap="square" lIns="68575" tIns="34275" rIns="68575" bIns="34275" anchor="t" anchorCtr="0"/>
          <a:lstStyle>
            <a:lvl1pPr marR="0" lvl="0" algn="l" rtl="0">
              <a:lnSpc>
                <a:spcPct val="90000"/>
              </a:lnSpc>
              <a:spcBef>
                <a:spcPts val="1067"/>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13" name="Google Shape;113;p23"/>
          <p:cNvSpPr txBox="1">
            <a:spLocks noGrp="1"/>
          </p:cNvSpPr>
          <p:nvPr>
            <p:ph type="body" idx="1"/>
          </p:nvPr>
        </p:nvSpPr>
        <p:spPr>
          <a:xfrm>
            <a:off x="839788" y="2057400"/>
            <a:ext cx="3932000" cy="3811600"/>
          </a:xfrm>
          <a:prstGeom prst="rect">
            <a:avLst/>
          </a:prstGeom>
          <a:noFill/>
          <a:ln>
            <a:noFill/>
          </a:ln>
        </p:spPr>
        <p:txBody>
          <a:bodyPr spcFirstLastPara="1" wrap="square" lIns="68575" tIns="34275" rIns="68575" bIns="34275" anchor="t" anchorCtr="0"/>
          <a:lstStyle>
            <a:lvl1pPr marL="609585" lvl="0" indent="-304792" algn="l" rtl="0">
              <a:lnSpc>
                <a:spcPct val="90000"/>
              </a:lnSpc>
              <a:spcBef>
                <a:spcPts val="1067"/>
              </a:spcBef>
              <a:spcAft>
                <a:spcPts val="0"/>
              </a:spcAft>
              <a:buClr>
                <a:schemeClr val="dk1"/>
              </a:buClr>
              <a:buSzPts val="1200"/>
              <a:buNone/>
              <a:defRPr sz="1600"/>
            </a:lvl1pPr>
            <a:lvl2pPr marL="1219170" lvl="1" indent="-304792" algn="l" rtl="0">
              <a:lnSpc>
                <a:spcPct val="90000"/>
              </a:lnSpc>
              <a:spcBef>
                <a:spcPts val="533"/>
              </a:spcBef>
              <a:spcAft>
                <a:spcPts val="0"/>
              </a:spcAft>
              <a:buClr>
                <a:schemeClr val="dk1"/>
              </a:buClr>
              <a:buSzPts val="1100"/>
              <a:buNone/>
              <a:defRPr sz="1467"/>
            </a:lvl2pPr>
            <a:lvl3pPr marL="1828754" lvl="2" indent="-304792" algn="l" rtl="0">
              <a:lnSpc>
                <a:spcPct val="90000"/>
              </a:lnSpc>
              <a:spcBef>
                <a:spcPts val="533"/>
              </a:spcBef>
              <a:spcAft>
                <a:spcPts val="0"/>
              </a:spcAft>
              <a:buClr>
                <a:schemeClr val="dk1"/>
              </a:buClr>
              <a:buSzPts val="900"/>
              <a:buNone/>
              <a:defRPr sz="1200"/>
            </a:lvl3pPr>
            <a:lvl4pPr marL="2438339" lvl="3" indent="-304792" algn="l" rtl="0">
              <a:lnSpc>
                <a:spcPct val="90000"/>
              </a:lnSpc>
              <a:spcBef>
                <a:spcPts val="533"/>
              </a:spcBef>
              <a:spcAft>
                <a:spcPts val="0"/>
              </a:spcAft>
              <a:buClr>
                <a:schemeClr val="dk1"/>
              </a:buClr>
              <a:buSzPts val="800"/>
              <a:buNone/>
              <a:defRPr sz="1067"/>
            </a:lvl4pPr>
            <a:lvl5pPr marL="3047924" lvl="4" indent="-304792" algn="l" rtl="0">
              <a:lnSpc>
                <a:spcPct val="90000"/>
              </a:lnSpc>
              <a:spcBef>
                <a:spcPts val="533"/>
              </a:spcBef>
              <a:spcAft>
                <a:spcPts val="0"/>
              </a:spcAft>
              <a:buClr>
                <a:schemeClr val="dk1"/>
              </a:buClr>
              <a:buSzPts val="800"/>
              <a:buNone/>
              <a:defRPr sz="1067"/>
            </a:lvl5pPr>
            <a:lvl6pPr marL="3657509" lvl="5" indent="-304792" algn="l" rtl="0">
              <a:lnSpc>
                <a:spcPct val="90000"/>
              </a:lnSpc>
              <a:spcBef>
                <a:spcPts val="533"/>
              </a:spcBef>
              <a:spcAft>
                <a:spcPts val="0"/>
              </a:spcAft>
              <a:buClr>
                <a:schemeClr val="dk1"/>
              </a:buClr>
              <a:buSzPts val="800"/>
              <a:buNone/>
              <a:defRPr sz="1067"/>
            </a:lvl6pPr>
            <a:lvl7pPr marL="4267093" lvl="6" indent="-304792" algn="l" rtl="0">
              <a:lnSpc>
                <a:spcPct val="90000"/>
              </a:lnSpc>
              <a:spcBef>
                <a:spcPts val="533"/>
              </a:spcBef>
              <a:spcAft>
                <a:spcPts val="0"/>
              </a:spcAft>
              <a:buClr>
                <a:schemeClr val="dk1"/>
              </a:buClr>
              <a:buSzPts val="800"/>
              <a:buNone/>
              <a:defRPr sz="1067"/>
            </a:lvl7pPr>
            <a:lvl8pPr marL="4876678" lvl="7" indent="-304792" algn="l" rtl="0">
              <a:lnSpc>
                <a:spcPct val="90000"/>
              </a:lnSpc>
              <a:spcBef>
                <a:spcPts val="533"/>
              </a:spcBef>
              <a:spcAft>
                <a:spcPts val="0"/>
              </a:spcAft>
              <a:buClr>
                <a:schemeClr val="dk1"/>
              </a:buClr>
              <a:buSzPts val="800"/>
              <a:buNone/>
              <a:defRPr sz="1067"/>
            </a:lvl8pPr>
            <a:lvl9pPr marL="5486263" lvl="8" indent="-304792" algn="l" rtl="0">
              <a:lnSpc>
                <a:spcPct val="90000"/>
              </a:lnSpc>
              <a:spcBef>
                <a:spcPts val="533"/>
              </a:spcBef>
              <a:spcAft>
                <a:spcPts val="0"/>
              </a:spcAft>
              <a:buClr>
                <a:schemeClr val="dk1"/>
              </a:buClr>
              <a:buSzPts val="800"/>
              <a:buNone/>
              <a:defRPr sz="1067"/>
            </a:lvl9pPr>
          </a:lstStyle>
          <a:p>
            <a:pPr lvl="0"/>
            <a:r>
              <a:rPr lang="en-US"/>
              <a:t>Click to edit Master text styles</a:t>
            </a:r>
          </a:p>
        </p:txBody>
      </p:sp>
      <p:sp>
        <p:nvSpPr>
          <p:cNvPr id="114" name="Google Shape;114;p2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2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6" name="Google Shape;116;p2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80854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reserve="1">
  <p:cSld name="Title and Vertical 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19" name="Google Shape;119;p24"/>
          <p:cNvSpPr txBox="1">
            <a:spLocks noGrp="1"/>
          </p:cNvSpPr>
          <p:nvPr>
            <p:ph type="body" idx="1"/>
          </p:nvPr>
        </p:nvSpPr>
        <p:spPr>
          <a:xfrm rot="5400000">
            <a:off x="3920400" y="-1256575"/>
            <a:ext cx="4351200" cy="105156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pPr lvl="0"/>
            <a:r>
              <a:rPr lang="en-US"/>
              <a:t>Click to edit Master text styles</a:t>
            </a:r>
          </a:p>
        </p:txBody>
      </p:sp>
      <p:sp>
        <p:nvSpPr>
          <p:cNvPr id="120" name="Google Shape;120;p24"/>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24"/>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2" name="Google Shape;122;p24"/>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59929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reserve="1">
  <p:cSld name="Vertical Title and Text">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rot="5400000">
            <a:off x="7133400" y="1956725"/>
            <a:ext cx="5812000" cy="26288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25" name="Google Shape;125;p25"/>
          <p:cNvSpPr txBox="1">
            <a:spLocks noGrp="1"/>
          </p:cNvSpPr>
          <p:nvPr>
            <p:ph type="body" idx="1"/>
          </p:nvPr>
        </p:nvSpPr>
        <p:spPr>
          <a:xfrm rot="5400000">
            <a:off x="1799300" y="-596075"/>
            <a:ext cx="5812000" cy="77344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pPr lvl="0"/>
            <a:r>
              <a:rPr lang="en-US"/>
              <a:t>Click to edit Master text styles</a:t>
            </a:r>
          </a:p>
        </p:txBody>
      </p:sp>
      <p:sp>
        <p:nvSpPr>
          <p:cNvPr id="126" name="Google Shape;126;p25"/>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7" name="Google Shape;127;p25"/>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2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5448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19553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78124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1277733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155911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507489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2387791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pPr lvl="0"/>
            <a:r>
              <a:rPr lang="en-US"/>
              <a:t>Click to edit Master text styles</a:t>
            </a: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347554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AFFE9F9B-CAE3-407C-BEEC-6717D339F7EA}" type="slidenum">
              <a:rPr lang="en-GB" smtClean="0"/>
              <a:t>‹#›</a:t>
            </a:fld>
            <a:endParaRPr lang="en-GB"/>
          </a:p>
        </p:txBody>
      </p:sp>
    </p:spTree>
    <p:extLst>
      <p:ext uri="{BB962C8B-B14F-4D97-AF65-F5344CB8AC3E}">
        <p14:creationId xmlns:p14="http://schemas.microsoft.com/office/powerpoint/2010/main" val="2839521288"/>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pic>
        <p:nvPicPr>
          <p:cNvPr id="56" name="Google Shape;56;p13"/>
          <p:cNvPicPr preferRelativeResize="0"/>
          <p:nvPr/>
        </p:nvPicPr>
        <p:blipFill rotWithShape="1">
          <a:blip r:embed="rId14">
            <a:alphaModFix/>
          </a:blip>
          <a:srcRect b="20057"/>
          <a:stretch/>
        </p:blipFill>
        <p:spPr>
          <a:xfrm>
            <a:off x="142891" y="64850"/>
            <a:ext cx="889000" cy="812211"/>
          </a:xfrm>
          <a:prstGeom prst="rect">
            <a:avLst/>
          </a:prstGeom>
          <a:noFill/>
          <a:ln>
            <a:noFill/>
          </a:ln>
        </p:spPr>
      </p:pic>
      <p:pic>
        <p:nvPicPr>
          <p:cNvPr id="57" name="Google Shape;57;p13"/>
          <p:cNvPicPr preferRelativeResize="0"/>
          <p:nvPr/>
        </p:nvPicPr>
        <p:blipFill rotWithShape="1">
          <a:blip r:embed="rId15">
            <a:alphaModFix/>
          </a:blip>
          <a:srcRect t="2093" b="20650"/>
          <a:stretch/>
        </p:blipFill>
        <p:spPr>
          <a:xfrm>
            <a:off x="47517" y="5825285"/>
            <a:ext cx="12096968" cy="858787"/>
          </a:xfrm>
          <a:prstGeom prst="rect">
            <a:avLst/>
          </a:prstGeom>
          <a:noFill/>
          <a:ln>
            <a:noFill/>
          </a:ln>
        </p:spPr>
      </p:pic>
      <p:pic>
        <p:nvPicPr>
          <p:cNvPr id="58" name="Google Shape;58;p13"/>
          <p:cNvPicPr preferRelativeResize="0"/>
          <p:nvPr/>
        </p:nvPicPr>
        <p:blipFill rotWithShape="1">
          <a:blip r:embed="rId16">
            <a:alphaModFix/>
          </a:blip>
          <a:srcRect/>
          <a:stretch/>
        </p:blipFill>
        <p:spPr>
          <a:xfrm>
            <a:off x="11176725" y="-6507"/>
            <a:ext cx="914400" cy="952500"/>
          </a:xfrm>
          <a:prstGeom prst="rect">
            <a:avLst/>
          </a:prstGeom>
          <a:noFill/>
          <a:ln>
            <a:noFill/>
          </a:ln>
        </p:spPr>
      </p:pic>
    </p:spTree>
    <p:extLst>
      <p:ext uri="{BB962C8B-B14F-4D97-AF65-F5344CB8AC3E}">
        <p14:creationId xmlns:p14="http://schemas.microsoft.com/office/powerpoint/2010/main" val="1912630189"/>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4.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VydPQuLyEns" TargetMode="Externa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7.gif"/></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14.xml"/><Relationship Id="rId4" Type="http://schemas.openxmlformats.org/officeDocument/2006/relationships/image" Target="../media/image20.gif"/></Relationships>
</file>

<file path=ppt/slides/_rels/slide1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The-Assembly/Magnetic_Levitation" TargetMode="Externa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The-Assembly/Magnetic_Levitation" TargetMode="Externa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pic>
        <p:nvPicPr>
          <p:cNvPr id="4" name="Picture 3">
            <a:extLst>
              <a:ext uri="{FF2B5EF4-FFF2-40B4-BE49-F238E27FC236}">
                <a16:creationId xmlns:a16="http://schemas.microsoft.com/office/drawing/2014/main" id="{C4624469-AE20-4E9F-93E9-37CC2D403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6D1F-42BD-4358-B3AE-E85BC9315E0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6058534-C73E-4955-9540-4EFF0B02A96A}"/>
              </a:ext>
            </a:extLst>
          </p:cNvPr>
          <p:cNvSpPr>
            <a:spLocks noGrp="1"/>
          </p:cNvSpPr>
          <p:nvPr>
            <p:ph type="body" idx="1"/>
          </p:nvPr>
        </p:nvSpPr>
        <p:spPr/>
        <p:txBody>
          <a:bodyPr/>
          <a:lstStyle/>
          <a:p>
            <a:endParaRPr lang="en-US"/>
          </a:p>
        </p:txBody>
      </p:sp>
      <p:pic>
        <p:nvPicPr>
          <p:cNvPr id="4098" name="Picture 2" descr="Graphics by &lt;a href=&quot;/node/1332956&quot;&gt;Carly Wilkins&lt;/a&gt;, Energy Department.&#10;&#10;">
            <a:extLst>
              <a:ext uri="{FF2B5EF4-FFF2-40B4-BE49-F238E27FC236}">
                <a16:creationId xmlns:a16="http://schemas.microsoft.com/office/drawing/2014/main" id="{56981571-349C-4880-99E0-1D7DE9AA5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23" y="0"/>
            <a:ext cx="120783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953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A5C71-31CB-4192-8885-ABADF9CD1F21}"/>
              </a:ext>
            </a:extLst>
          </p:cNvPr>
          <p:cNvSpPr>
            <a:spLocks noGrp="1"/>
          </p:cNvSpPr>
          <p:nvPr>
            <p:ph type="title"/>
          </p:nvPr>
        </p:nvSpPr>
        <p:spPr/>
        <p:txBody>
          <a:bodyPr/>
          <a:lstStyle/>
          <a:p>
            <a:pPr algn="ctr"/>
            <a:endParaRPr lang="en-US" dirty="0"/>
          </a:p>
        </p:txBody>
      </p:sp>
      <p:sp>
        <p:nvSpPr>
          <p:cNvPr id="3" name="Text Placeholder 2">
            <a:extLst>
              <a:ext uri="{FF2B5EF4-FFF2-40B4-BE49-F238E27FC236}">
                <a16:creationId xmlns:a16="http://schemas.microsoft.com/office/drawing/2014/main" id="{0C6D9041-0795-4289-925D-486CE7784C63}"/>
              </a:ext>
            </a:extLst>
          </p:cNvPr>
          <p:cNvSpPr>
            <a:spLocks noGrp="1"/>
          </p:cNvSpPr>
          <p:nvPr>
            <p:ph type="body" idx="1"/>
          </p:nvPr>
        </p:nvSpPr>
        <p:spPr>
          <a:xfrm>
            <a:off x="1306284" y="4702628"/>
            <a:ext cx="9791702" cy="1325600"/>
          </a:xfrm>
        </p:spPr>
        <p:txBody>
          <a:bodyPr/>
          <a:lstStyle/>
          <a:p>
            <a:r>
              <a:rPr lang="en-US" b="1" dirty="0">
                <a:latin typeface="+mj-lt"/>
              </a:rPr>
              <a:t>The magnets are superconducting, when cooled to less than 450 degree below zero, they generate magnetic fields strong enough to suspend and propel a train</a:t>
            </a:r>
          </a:p>
        </p:txBody>
      </p:sp>
      <p:pic>
        <p:nvPicPr>
          <p:cNvPr id="2050" name="Picture 2" descr="Image result for maglev diagram">
            <a:extLst>
              <a:ext uri="{FF2B5EF4-FFF2-40B4-BE49-F238E27FC236}">
                <a16:creationId xmlns:a16="http://schemas.microsoft.com/office/drawing/2014/main" id="{21AAB297-87E1-4BA7-B350-2038A6749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3" y="555172"/>
            <a:ext cx="9308721" cy="393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876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0F4150-1605-4628-BAA7-E64F5EDD23BA}"/>
              </a:ext>
            </a:extLst>
          </p:cNvPr>
          <p:cNvSpPr>
            <a:spLocks noGrp="1"/>
          </p:cNvSpPr>
          <p:nvPr>
            <p:ph type="body" idx="1"/>
          </p:nvPr>
        </p:nvSpPr>
        <p:spPr>
          <a:xfrm>
            <a:off x="838200" y="358050"/>
            <a:ext cx="10515600" cy="5811700"/>
          </a:xfrm>
        </p:spPr>
        <p:txBody>
          <a:bodyPr/>
          <a:lstStyle/>
          <a:p>
            <a:r>
              <a:rPr lang="en-US" b="1" dirty="0"/>
              <a:t>1. USA (2013 – present)</a:t>
            </a:r>
            <a:r>
              <a:rPr lang="en-US" dirty="0"/>
              <a:t/>
            </a:r>
            <a:br>
              <a:rPr lang="en-US" dirty="0"/>
            </a:br>
            <a:r>
              <a:rPr lang="en-US" dirty="0"/>
              <a:t>Train: Hyperloop project</a:t>
            </a:r>
            <a:br>
              <a:rPr lang="en-US" dirty="0"/>
            </a:br>
            <a:r>
              <a:rPr lang="en-US" dirty="0"/>
              <a:t>Speed: 1,200 km/h – 745 mph</a:t>
            </a:r>
            <a:br>
              <a:rPr lang="en-US" dirty="0"/>
            </a:br>
            <a:r>
              <a:rPr lang="en-US" dirty="0"/>
              <a:t>Capacity: Experimental</a:t>
            </a:r>
          </a:p>
          <a:p>
            <a:r>
              <a:rPr lang="en-US" b="1" dirty="0"/>
              <a:t>2. Japan (2002 – present)</a:t>
            </a:r>
            <a:r>
              <a:rPr lang="en-US" dirty="0"/>
              <a:t/>
            </a:r>
            <a:br>
              <a:rPr lang="en-US" dirty="0"/>
            </a:br>
            <a:r>
              <a:rPr lang="en-US" dirty="0"/>
              <a:t>Train: JR-Maglev MLX01</a:t>
            </a:r>
            <a:br>
              <a:rPr lang="en-US" dirty="0"/>
            </a:br>
            <a:r>
              <a:rPr lang="en-US" dirty="0"/>
              <a:t>Speed: 581 km/h – 361 mph</a:t>
            </a:r>
            <a:br>
              <a:rPr lang="en-US" dirty="0"/>
            </a:br>
            <a:r>
              <a:rPr lang="en-US" dirty="0"/>
              <a:t>Capacity: Experimental</a:t>
            </a:r>
          </a:p>
          <a:p>
            <a:r>
              <a:rPr lang="en-US" b="1" dirty="0"/>
              <a:t>3. France (2000 – 2007)</a:t>
            </a:r>
            <a:r>
              <a:rPr lang="en-US" dirty="0"/>
              <a:t/>
            </a:r>
            <a:br>
              <a:rPr lang="en-US" dirty="0"/>
            </a:br>
            <a:r>
              <a:rPr lang="en-US" dirty="0"/>
              <a:t>Train: TGV V150</a:t>
            </a:r>
            <a:br>
              <a:rPr lang="en-US" dirty="0"/>
            </a:br>
            <a:r>
              <a:rPr lang="en-US" dirty="0"/>
              <a:t>Speed: 574 km/h – 357 mph</a:t>
            </a:r>
            <a:br>
              <a:rPr lang="en-US" dirty="0"/>
            </a:br>
            <a:r>
              <a:rPr lang="en-US" dirty="0"/>
              <a:t>Capacity: Experimental</a:t>
            </a:r>
          </a:p>
          <a:p>
            <a:r>
              <a:rPr lang="en-US" b="1" dirty="0"/>
              <a:t>4. Germany (1987 – 2012)</a:t>
            </a:r>
            <a:r>
              <a:rPr lang="en-US" dirty="0"/>
              <a:t/>
            </a:r>
            <a:br>
              <a:rPr lang="en-US" dirty="0"/>
            </a:br>
            <a:r>
              <a:rPr lang="en-US" dirty="0"/>
              <a:t>Train: </a:t>
            </a:r>
            <a:r>
              <a:rPr lang="en-US" dirty="0" err="1"/>
              <a:t>Transrapid</a:t>
            </a:r>
            <a:r>
              <a:rPr lang="en-US" dirty="0"/>
              <a:t> TR-07</a:t>
            </a:r>
            <a:br>
              <a:rPr lang="en-US" dirty="0"/>
            </a:br>
            <a:r>
              <a:rPr lang="en-US" dirty="0"/>
              <a:t>Speed: 434 km/h – 270.3 mph</a:t>
            </a:r>
            <a:br>
              <a:rPr lang="en-US" dirty="0"/>
            </a:br>
            <a:r>
              <a:rPr lang="en-US" dirty="0"/>
              <a:t>Capacity: Experimental</a:t>
            </a:r>
          </a:p>
        </p:txBody>
      </p:sp>
      <p:pic>
        <p:nvPicPr>
          <p:cNvPr id="5128" name="Picture 8" descr="https://upload.wikimedia.org/wikipedia/commons/thumb/a/a3/ECOBEE.jpg/220px-ECOBEE.jpg">
            <a:extLst>
              <a:ext uri="{FF2B5EF4-FFF2-40B4-BE49-F238E27FC236}">
                <a16:creationId xmlns:a16="http://schemas.microsoft.com/office/drawing/2014/main" id="{DA215110-A3BD-4AED-9F6E-05133DE85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71588"/>
            <a:ext cx="3143249" cy="215741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s://upload.wikimedia.org/wikipedia/commons/thumb/1/13/HSST-03_in_okazaki_minami_park.jpg/220px-HSST-03_in_okazaki_minami_park.jpg">
            <a:extLst>
              <a:ext uri="{FF2B5EF4-FFF2-40B4-BE49-F238E27FC236}">
                <a16:creationId xmlns:a16="http://schemas.microsoft.com/office/drawing/2014/main" id="{DD583D71-AE08-46F5-BB74-8DCCF9D29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640" y="3659640"/>
            <a:ext cx="2698397" cy="2023798"/>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s://upload.wikimedia.org/wikipedia/commons/thumb/9/9b/Transrapid.jpg/220px-Transrapid.jpg">
            <a:extLst>
              <a:ext uri="{FF2B5EF4-FFF2-40B4-BE49-F238E27FC236}">
                <a16:creationId xmlns:a16="http://schemas.microsoft.com/office/drawing/2014/main" id="{321D4400-C263-4CD0-BF30-14B172129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103" y="3659640"/>
            <a:ext cx="3102117" cy="202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493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1344-9504-446D-9C77-538805F80175}"/>
              </a:ext>
            </a:extLst>
          </p:cNvPr>
          <p:cNvSpPr>
            <a:spLocks noGrp="1"/>
          </p:cNvSpPr>
          <p:nvPr>
            <p:ph type="title"/>
          </p:nvPr>
        </p:nvSpPr>
        <p:spPr>
          <a:xfrm>
            <a:off x="838200" y="5053304"/>
            <a:ext cx="10515600" cy="1325600"/>
          </a:xfrm>
        </p:spPr>
        <p:txBody>
          <a:bodyPr/>
          <a:lstStyle/>
          <a:p>
            <a:pPr algn="ctr"/>
            <a:r>
              <a:rPr lang="en-US" sz="3600" b="1" dirty="0"/>
              <a:t>Levitation melting</a:t>
            </a:r>
            <a:endParaRPr lang="en-US" dirty="0"/>
          </a:p>
        </p:txBody>
      </p:sp>
      <p:sp>
        <p:nvSpPr>
          <p:cNvPr id="3" name="Text Placeholder 2">
            <a:extLst>
              <a:ext uri="{FF2B5EF4-FFF2-40B4-BE49-F238E27FC236}">
                <a16:creationId xmlns:a16="http://schemas.microsoft.com/office/drawing/2014/main" id="{32CFBDA8-43E9-445A-8FE1-B44C635E2F38}"/>
              </a:ext>
            </a:extLst>
          </p:cNvPr>
          <p:cNvSpPr>
            <a:spLocks noGrp="1"/>
          </p:cNvSpPr>
          <p:nvPr>
            <p:ph type="body" idx="1"/>
          </p:nvPr>
        </p:nvSpPr>
        <p:spPr/>
        <p:txBody>
          <a:bodyPr/>
          <a:lstStyle/>
          <a:p>
            <a:endParaRPr lang="en-US" dirty="0"/>
          </a:p>
        </p:txBody>
      </p:sp>
      <p:pic>
        <p:nvPicPr>
          <p:cNvPr id="6150" name="Picture 6" descr="https://www.linn-high-therm.de/fileadmin/_processed_/csm_150804_Schwebeschmelzen_HDR_39f450d56e.jpg">
            <a:extLst>
              <a:ext uri="{FF2B5EF4-FFF2-40B4-BE49-F238E27FC236}">
                <a16:creationId xmlns:a16="http://schemas.microsoft.com/office/drawing/2014/main" id="{970847F4-3F0D-486D-80DF-25DF24BF8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374" y="681175"/>
            <a:ext cx="6211252" cy="4391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829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2C553-A686-4534-992A-4F59B9A8168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0A959A-8B63-44AD-BE17-E7AFE6E522A7}"/>
              </a:ext>
            </a:extLst>
          </p:cNvPr>
          <p:cNvSpPr>
            <a:spLocks noGrp="1"/>
          </p:cNvSpPr>
          <p:nvPr>
            <p:ph type="body" idx="1"/>
          </p:nvPr>
        </p:nvSpPr>
        <p:spPr/>
        <p:txBody>
          <a:bodyPr/>
          <a:lstStyle/>
          <a:p>
            <a:r>
              <a:rPr lang="en-US" sz="2700" b="1" dirty="0"/>
              <a:t>Video Link: </a:t>
            </a:r>
          </a:p>
          <a:p>
            <a:r>
              <a:rPr lang="en-US" sz="2700" dirty="0">
                <a:hlinkClick r:id="rId2"/>
              </a:rPr>
              <a:t>https://www.youtube.com/watch?v=VydPQuLyEns</a:t>
            </a:r>
            <a:endParaRPr lang="en-US" sz="2700" dirty="0"/>
          </a:p>
          <a:p>
            <a:endParaRPr lang="en-US" sz="2700" dirty="0"/>
          </a:p>
        </p:txBody>
      </p:sp>
    </p:spTree>
    <p:extLst>
      <p:ext uri="{BB962C8B-B14F-4D97-AF65-F5344CB8AC3E}">
        <p14:creationId xmlns:p14="http://schemas.microsoft.com/office/powerpoint/2010/main" val="37521094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2FF5-6FC0-47FF-8584-6B4D466FE1E3}"/>
              </a:ext>
            </a:extLst>
          </p:cNvPr>
          <p:cNvSpPr>
            <a:spLocks noGrp="1"/>
          </p:cNvSpPr>
          <p:nvPr>
            <p:ph type="title"/>
          </p:nvPr>
        </p:nvSpPr>
        <p:spPr>
          <a:xfrm>
            <a:off x="838200" y="4676468"/>
            <a:ext cx="10515600" cy="1325600"/>
          </a:xfrm>
        </p:spPr>
        <p:txBody>
          <a:bodyPr/>
          <a:lstStyle/>
          <a:p>
            <a:pPr algn="ctr"/>
            <a:r>
              <a:rPr lang="en-US" sz="6000" b="1" dirty="0"/>
              <a:t>Toys!</a:t>
            </a:r>
          </a:p>
        </p:txBody>
      </p:sp>
      <p:pic>
        <p:nvPicPr>
          <p:cNvPr id="7170" name="Picture 2" descr="Magnet Levitation with Arduino">
            <a:extLst>
              <a:ext uri="{FF2B5EF4-FFF2-40B4-BE49-F238E27FC236}">
                <a16:creationId xmlns:a16="http://schemas.microsoft.com/office/drawing/2014/main" id="{3FB6221F-FEB7-44FD-A148-2C578788A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900" y="482601"/>
            <a:ext cx="6413500" cy="403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89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9908A-D77E-45D4-AF99-644A8999987E}"/>
              </a:ext>
            </a:extLst>
          </p:cNvPr>
          <p:cNvSpPr>
            <a:spLocks noGrp="1"/>
          </p:cNvSpPr>
          <p:nvPr>
            <p:ph type="title"/>
          </p:nvPr>
        </p:nvSpPr>
        <p:spPr>
          <a:xfrm>
            <a:off x="795170" y="365125"/>
            <a:ext cx="4540624" cy="1325600"/>
          </a:xfrm>
        </p:spPr>
        <p:txBody>
          <a:bodyPr/>
          <a:lstStyle/>
          <a:p>
            <a:pPr algn="ctr"/>
            <a:r>
              <a:rPr lang="en-US" sz="3500" b="1" u="sng" dirty="0"/>
              <a:t>Body Design</a:t>
            </a:r>
          </a:p>
        </p:txBody>
      </p:sp>
      <p:pic>
        <p:nvPicPr>
          <p:cNvPr id="8194" name="Picture 2" descr="https://cdn.thingiverse.com/renders/9b/9e/35/6a/bf/47fc6ca87c8df08f3ca72806859219db_preview_featured.JPG">
            <a:extLst>
              <a:ext uri="{FF2B5EF4-FFF2-40B4-BE49-F238E27FC236}">
                <a16:creationId xmlns:a16="http://schemas.microsoft.com/office/drawing/2014/main" id="{92379BA6-782F-4084-8E3E-16CF1F0056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218"/>
          <a:stretch/>
        </p:blipFill>
        <p:spPr bwMode="auto">
          <a:xfrm rot="5400000">
            <a:off x="5491521" y="1260060"/>
            <a:ext cx="5295290" cy="40863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45AB25-39E2-44FB-8943-2EEE3F6FD0C1}"/>
              </a:ext>
            </a:extLst>
          </p:cNvPr>
          <p:cNvSpPr txBox="1"/>
          <p:nvPr/>
        </p:nvSpPr>
        <p:spPr>
          <a:xfrm>
            <a:off x="8595798" y="1321393"/>
            <a:ext cx="1775012" cy="369332"/>
          </a:xfrm>
          <a:prstGeom prst="rect">
            <a:avLst/>
          </a:prstGeom>
          <a:noFill/>
        </p:spPr>
        <p:txBody>
          <a:bodyPr wrap="square" rtlCol="0">
            <a:spAutoFit/>
          </a:bodyPr>
          <a:lstStyle/>
          <a:p>
            <a:r>
              <a:rPr lang="en-US" dirty="0">
                <a:solidFill>
                  <a:srgbClr val="0070C0"/>
                </a:solidFill>
              </a:rPr>
              <a:t>Electromagnet</a:t>
            </a:r>
          </a:p>
        </p:txBody>
      </p:sp>
      <p:cxnSp>
        <p:nvCxnSpPr>
          <p:cNvPr id="8" name="Straight Arrow Connector 7">
            <a:extLst>
              <a:ext uri="{FF2B5EF4-FFF2-40B4-BE49-F238E27FC236}">
                <a16:creationId xmlns:a16="http://schemas.microsoft.com/office/drawing/2014/main" id="{12EB0E09-DAEB-46AA-9441-1BB79C917795}"/>
              </a:ext>
            </a:extLst>
          </p:cNvPr>
          <p:cNvCxnSpPr>
            <a:cxnSpLocks/>
          </p:cNvCxnSpPr>
          <p:nvPr/>
        </p:nvCxnSpPr>
        <p:spPr>
          <a:xfrm flipH="1">
            <a:off x="8283388" y="1527563"/>
            <a:ext cx="31241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565E5E-6076-4E2B-8A9D-1DF2878E54B2}"/>
              </a:ext>
            </a:extLst>
          </p:cNvPr>
          <p:cNvCxnSpPr>
            <a:cxnSpLocks/>
          </p:cNvCxnSpPr>
          <p:nvPr/>
        </p:nvCxnSpPr>
        <p:spPr>
          <a:xfrm flipV="1">
            <a:off x="7930178" y="2788002"/>
            <a:ext cx="0" cy="24565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B51A2B-6512-4E21-83F8-F9A0DEE8887C}"/>
              </a:ext>
            </a:extLst>
          </p:cNvPr>
          <p:cNvSpPr txBox="1"/>
          <p:nvPr/>
        </p:nvSpPr>
        <p:spPr>
          <a:xfrm>
            <a:off x="7042672" y="2980060"/>
            <a:ext cx="1775012" cy="646331"/>
          </a:xfrm>
          <a:prstGeom prst="rect">
            <a:avLst/>
          </a:prstGeom>
          <a:noFill/>
        </p:spPr>
        <p:txBody>
          <a:bodyPr wrap="square" rtlCol="0">
            <a:spAutoFit/>
          </a:bodyPr>
          <a:lstStyle/>
          <a:p>
            <a:pPr algn="ctr"/>
            <a:r>
              <a:rPr lang="en-US" dirty="0">
                <a:solidFill>
                  <a:srgbClr val="0070C0"/>
                </a:solidFill>
              </a:rPr>
              <a:t>Hall effect Sensor</a:t>
            </a:r>
          </a:p>
        </p:txBody>
      </p:sp>
      <p:sp>
        <p:nvSpPr>
          <p:cNvPr id="13" name="TextBox 12">
            <a:extLst>
              <a:ext uri="{FF2B5EF4-FFF2-40B4-BE49-F238E27FC236}">
                <a16:creationId xmlns:a16="http://schemas.microsoft.com/office/drawing/2014/main" id="{A42E7C1C-17AB-4BEA-AC06-6D6C3AC9A6D6}"/>
              </a:ext>
            </a:extLst>
          </p:cNvPr>
          <p:cNvSpPr txBox="1"/>
          <p:nvPr/>
        </p:nvSpPr>
        <p:spPr>
          <a:xfrm>
            <a:off x="765805" y="1321393"/>
            <a:ext cx="3743661" cy="2862322"/>
          </a:xfrm>
          <a:prstGeom prst="rect">
            <a:avLst/>
          </a:prstGeom>
          <a:noFill/>
        </p:spPr>
        <p:txBody>
          <a:bodyPr wrap="square" rtlCol="0">
            <a:spAutoFit/>
          </a:bodyPr>
          <a:lstStyle/>
          <a:p>
            <a:r>
              <a:rPr lang="en-US" b="1" dirty="0"/>
              <a:t>Vertical Design</a:t>
            </a:r>
          </a:p>
          <a:p>
            <a:endParaRPr lang="en-US" dirty="0"/>
          </a:p>
          <a:p>
            <a:pPr marL="285750" indent="-285750">
              <a:buFont typeface="Arial" panose="020B0604020202020204" pitchFamily="34" charset="0"/>
              <a:buChar char="•"/>
            </a:pPr>
            <a:r>
              <a:rPr lang="en-US" dirty="0"/>
              <a:t>Neck, mount and base are 3D printed</a:t>
            </a:r>
          </a:p>
          <a:p>
            <a:pPr marL="285750" indent="-285750">
              <a:buFont typeface="Arial" panose="020B0604020202020204" pitchFamily="34" charset="0"/>
              <a:buChar char="•"/>
            </a:pPr>
            <a:r>
              <a:rPr lang="en-US" dirty="0"/>
              <a:t>The</a:t>
            </a:r>
            <a:r>
              <a:rPr lang="en-US" dirty="0">
                <a:solidFill>
                  <a:srgbClr val="0070C0"/>
                </a:solidFill>
              </a:rPr>
              <a:t> Electromagnet </a:t>
            </a:r>
            <a:r>
              <a:rPr lang="en-US" dirty="0"/>
              <a:t>pole is face down</a:t>
            </a:r>
          </a:p>
          <a:p>
            <a:pPr marL="285750" indent="-285750">
              <a:buFont typeface="Arial" panose="020B0604020202020204" pitchFamily="34" charset="0"/>
              <a:buChar char="•"/>
            </a:pPr>
            <a:r>
              <a:rPr lang="en-US" dirty="0"/>
              <a:t>The </a:t>
            </a:r>
            <a:r>
              <a:rPr lang="en-US" dirty="0">
                <a:solidFill>
                  <a:srgbClr val="0070C0"/>
                </a:solidFill>
              </a:rPr>
              <a:t>Hall effect sensor </a:t>
            </a:r>
            <a:r>
              <a:rPr lang="en-US" dirty="0"/>
              <a:t>is placed face down, approximately 5mm from the </a:t>
            </a:r>
            <a:r>
              <a:rPr lang="en-US" dirty="0">
                <a:solidFill>
                  <a:srgbClr val="0070C0"/>
                </a:solidFill>
              </a:rPr>
              <a:t>Electromagnet</a:t>
            </a:r>
          </a:p>
          <a:p>
            <a:pPr marL="285750" indent="-285750">
              <a:buFont typeface="Arial" panose="020B0604020202020204" pitchFamily="34" charset="0"/>
              <a:buChar char="•"/>
            </a:pPr>
            <a:endParaRPr lang="en-US" dirty="0"/>
          </a:p>
        </p:txBody>
      </p:sp>
      <p:pic>
        <p:nvPicPr>
          <p:cNvPr id="19" name="Picture 4" descr="https://cdn.thingiverse.com/renders/a7/43/ce/e0/f0/e824fda305db9740a9a051095050dfd1_preview_featured.JPG">
            <a:extLst>
              <a:ext uri="{FF2B5EF4-FFF2-40B4-BE49-F238E27FC236}">
                <a16:creationId xmlns:a16="http://schemas.microsoft.com/office/drawing/2014/main" id="{8A99D1DC-BF3E-4BF9-840E-7794D7434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62" y="3942080"/>
            <a:ext cx="3274610" cy="200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2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28E80-17C8-49CA-BF18-E17E9ED3950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34B8698-5F2A-4859-81F4-E339C10A2927}"/>
              </a:ext>
            </a:extLst>
          </p:cNvPr>
          <p:cNvSpPr>
            <a:spLocks noGrp="1"/>
          </p:cNvSpPr>
          <p:nvPr>
            <p:ph type="body" idx="1"/>
          </p:nvPr>
        </p:nvSpPr>
        <p:spPr>
          <a:xfrm>
            <a:off x="838200" y="1825625"/>
            <a:ext cx="10515600" cy="4351200"/>
          </a:xfrm>
        </p:spPr>
        <p:txBody>
          <a:bodyPr/>
          <a:lstStyle/>
          <a:p>
            <a:endParaRPr lang="en-US" dirty="0"/>
          </a:p>
        </p:txBody>
      </p:sp>
      <p:pic>
        <p:nvPicPr>
          <p:cNvPr id="10244" name="Picture 4" descr="https://www.kjmagnetics.com/images/blog/lev_stick_stable.gif">
            <a:extLst>
              <a:ext uri="{FF2B5EF4-FFF2-40B4-BE49-F238E27FC236}">
                <a16:creationId xmlns:a16="http://schemas.microsoft.com/office/drawing/2014/main" id="{6FB91002-1C1F-46F9-B7B4-4BA15ED5FD9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37730" y="211045"/>
            <a:ext cx="3243580" cy="4478853"/>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www.kjmagnetics.com/images/blog/lev_stick_unstable.gif">
            <a:extLst>
              <a:ext uri="{FF2B5EF4-FFF2-40B4-BE49-F238E27FC236}">
                <a16:creationId xmlns:a16="http://schemas.microsoft.com/office/drawing/2014/main" id="{ABF3F9FA-AE06-43F0-BA76-D88846FFAA8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483360" y="211045"/>
            <a:ext cx="3243580" cy="4478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9634D4-81C5-46B1-ABB6-4DC600026494}"/>
              </a:ext>
            </a:extLst>
          </p:cNvPr>
          <p:cNvSpPr txBox="1"/>
          <p:nvPr/>
        </p:nvSpPr>
        <p:spPr>
          <a:xfrm>
            <a:off x="1266190" y="5068750"/>
            <a:ext cx="3677920" cy="1015663"/>
          </a:xfrm>
          <a:prstGeom prst="rect">
            <a:avLst/>
          </a:prstGeom>
          <a:noFill/>
        </p:spPr>
        <p:txBody>
          <a:bodyPr wrap="square" rtlCol="0">
            <a:spAutoFit/>
          </a:bodyPr>
          <a:lstStyle/>
          <a:p>
            <a:r>
              <a:rPr lang="en-US" sz="1500" dirty="0"/>
              <a:t>A stick held from the bottom is unstable. Once it starts to tip, gravity will tend to make it tip more. Only by reacting and moving your hand can you hold it upright</a:t>
            </a:r>
          </a:p>
        </p:txBody>
      </p:sp>
      <p:sp>
        <p:nvSpPr>
          <p:cNvPr id="10" name="TextBox 9">
            <a:extLst>
              <a:ext uri="{FF2B5EF4-FFF2-40B4-BE49-F238E27FC236}">
                <a16:creationId xmlns:a16="http://schemas.microsoft.com/office/drawing/2014/main" id="{D8BF2789-B3E2-41B0-8631-BBBDD079A555}"/>
              </a:ext>
            </a:extLst>
          </p:cNvPr>
          <p:cNvSpPr txBox="1"/>
          <p:nvPr/>
        </p:nvSpPr>
        <p:spPr>
          <a:xfrm>
            <a:off x="7020560" y="5052134"/>
            <a:ext cx="3677920" cy="1077218"/>
          </a:xfrm>
          <a:prstGeom prst="rect">
            <a:avLst/>
          </a:prstGeom>
          <a:noFill/>
        </p:spPr>
        <p:txBody>
          <a:bodyPr wrap="square" rtlCol="0">
            <a:spAutoFit/>
          </a:bodyPr>
          <a:lstStyle/>
          <a:p>
            <a:r>
              <a:rPr lang="en-US" sz="1600" dirty="0"/>
              <a:t>A stick held from the top is naturally stable. Push the bottom off-center, and gravity tends to pull it back to the stable position.</a:t>
            </a:r>
          </a:p>
        </p:txBody>
      </p:sp>
    </p:spTree>
    <p:extLst>
      <p:ext uri="{BB962C8B-B14F-4D97-AF65-F5344CB8AC3E}">
        <p14:creationId xmlns:p14="http://schemas.microsoft.com/office/powerpoint/2010/main" val="3811769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1A4F-16C6-4238-A38E-8C4DA053C530}"/>
              </a:ext>
            </a:extLst>
          </p:cNvPr>
          <p:cNvSpPr>
            <a:spLocks noGrp="1"/>
          </p:cNvSpPr>
          <p:nvPr>
            <p:ph type="title"/>
          </p:nvPr>
        </p:nvSpPr>
        <p:spPr>
          <a:xfrm>
            <a:off x="2152650" y="379259"/>
            <a:ext cx="7886700" cy="853119"/>
          </a:xfrm>
        </p:spPr>
        <p:txBody>
          <a:bodyPr/>
          <a:lstStyle/>
          <a:p>
            <a:r>
              <a:rPr lang="en-US" dirty="0"/>
              <a:t>Designs utilizing levitation from the bottom </a:t>
            </a:r>
          </a:p>
        </p:txBody>
      </p:sp>
      <p:sp>
        <p:nvSpPr>
          <p:cNvPr id="3" name="Text Placeholder 2">
            <a:extLst>
              <a:ext uri="{FF2B5EF4-FFF2-40B4-BE49-F238E27FC236}">
                <a16:creationId xmlns:a16="http://schemas.microsoft.com/office/drawing/2014/main" id="{8518A307-F20C-4549-8FE1-B86E94788BD2}"/>
              </a:ext>
            </a:extLst>
          </p:cNvPr>
          <p:cNvSpPr>
            <a:spLocks noGrp="1"/>
          </p:cNvSpPr>
          <p:nvPr>
            <p:ph type="body" idx="1"/>
          </p:nvPr>
        </p:nvSpPr>
        <p:spPr>
          <a:xfrm>
            <a:off x="838200" y="1825625"/>
            <a:ext cx="10515600" cy="4351200"/>
          </a:xfrm>
        </p:spPr>
        <p:txBody>
          <a:bodyPr/>
          <a:lstStyle/>
          <a:p>
            <a:endParaRPr lang="en-US" dirty="0"/>
          </a:p>
        </p:txBody>
      </p:sp>
      <p:pic>
        <p:nvPicPr>
          <p:cNvPr id="11266" name="Picture 2" descr="magnet floating GIF">
            <a:extLst>
              <a:ext uri="{FF2B5EF4-FFF2-40B4-BE49-F238E27FC236}">
                <a16:creationId xmlns:a16="http://schemas.microsoft.com/office/drawing/2014/main" id="{145EF3A3-6EF1-449C-8992-A167979B731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93862" y="1232378"/>
            <a:ext cx="3429000" cy="444452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echnology magnet GIF by Banggood">
            <a:extLst>
              <a:ext uri="{FF2B5EF4-FFF2-40B4-BE49-F238E27FC236}">
                <a16:creationId xmlns:a16="http://schemas.microsoft.com/office/drawing/2014/main" id="{91561A37-CD77-4FDD-9543-BAD75AC3A45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93132" y="3542952"/>
            <a:ext cx="4205006" cy="217266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technology physics GIF by Banggood">
            <a:extLst>
              <a:ext uri="{FF2B5EF4-FFF2-40B4-BE49-F238E27FC236}">
                <a16:creationId xmlns:a16="http://schemas.microsoft.com/office/drawing/2014/main" id="{862DF854-1181-4DD9-B3DE-95AF896882A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93132" y="1232378"/>
            <a:ext cx="4205006" cy="208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1841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B1E3-91BF-4EA0-A81C-040A5CCD6CD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6BCEA59-D2AC-4E3A-995F-F154D97D1E53}"/>
              </a:ext>
            </a:extLst>
          </p:cNvPr>
          <p:cNvSpPr>
            <a:spLocks noGrp="1"/>
          </p:cNvSpPr>
          <p:nvPr>
            <p:ph type="body" idx="1"/>
          </p:nvPr>
        </p:nvSpPr>
        <p:spPr>
          <a:xfrm>
            <a:off x="-1817688" y="238125"/>
            <a:ext cx="19301835" cy="10197905"/>
          </a:xfrm>
        </p:spPr>
        <p:txBody>
          <a:bodyPr/>
          <a:lstStyle/>
          <a:p>
            <a:endParaRPr lang="en-US" dirty="0"/>
          </a:p>
        </p:txBody>
      </p:sp>
      <p:pic>
        <p:nvPicPr>
          <p:cNvPr id="13314" name="Picture 2" descr="Image result for magnetic levitation bulb gif">
            <a:extLst>
              <a:ext uri="{FF2B5EF4-FFF2-40B4-BE49-F238E27FC236}">
                <a16:creationId xmlns:a16="http://schemas.microsoft.com/office/drawing/2014/main" id="{D602D1D9-10A0-40FE-BF2B-2A3C63FAC3B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35087" y="920789"/>
            <a:ext cx="9140826" cy="4752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504A4C-897C-443B-ACB7-BAC72B27753D}"/>
              </a:ext>
            </a:extLst>
          </p:cNvPr>
          <p:cNvSpPr txBox="1"/>
          <p:nvPr/>
        </p:nvSpPr>
        <p:spPr>
          <a:xfrm rot="20132498">
            <a:off x="2543176" y="2450282"/>
            <a:ext cx="2171700" cy="553998"/>
          </a:xfrm>
          <a:prstGeom prst="rect">
            <a:avLst/>
          </a:prstGeom>
          <a:noFill/>
        </p:spPr>
        <p:txBody>
          <a:bodyPr wrap="square" rtlCol="0">
            <a:spAutoFit/>
          </a:bodyPr>
          <a:lstStyle/>
          <a:p>
            <a:r>
              <a:rPr lang="en-US" sz="3000" b="1" dirty="0">
                <a:solidFill>
                  <a:srgbClr val="FF0000"/>
                </a:solidFill>
                <a:latin typeface="Calibri" panose="020F0502020204030204" pitchFamily="34" charset="0"/>
                <a:cs typeface="Calibri" panose="020F0502020204030204" pitchFamily="34" charset="0"/>
              </a:rPr>
              <a:t>Witchcraft!?</a:t>
            </a:r>
          </a:p>
        </p:txBody>
      </p:sp>
    </p:spTree>
    <p:extLst>
      <p:ext uri="{BB962C8B-B14F-4D97-AF65-F5344CB8AC3E}">
        <p14:creationId xmlns:p14="http://schemas.microsoft.com/office/powerpoint/2010/main" val="28667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p:nvPr/>
        </p:nvSpPr>
        <p:spPr>
          <a:xfrm>
            <a:off x="1981200" y="239627"/>
            <a:ext cx="8229600" cy="857200"/>
          </a:xfrm>
          <a:prstGeom prst="rect">
            <a:avLst/>
          </a:prstGeom>
          <a:noFill/>
          <a:ln>
            <a:noFill/>
          </a:ln>
        </p:spPr>
        <p:txBody>
          <a:bodyPr spcFirstLastPara="1" wrap="square" lIns="91433" tIns="91433" rIns="91433" bIns="91433" anchor="ctr" anchorCtr="0">
            <a:noAutofit/>
          </a:bodyPr>
          <a:lstStyle/>
          <a:p>
            <a:pPr algn="ctr">
              <a:buClr>
                <a:srgbClr val="FFFFFF"/>
              </a:buClr>
              <a:buSzPts val="3300"/>
            </a:pPr>
            <a:r>
              <a:rPr lang="en" sz="4000" b="1">
                <a:solidFill>
                  <a:schemeClr val="dk1"/>
                </a:solidFill>
              </a:rPr>
              <a:t>About the Assembly</a:t>
            </a:r>
            <a:endParaRPr sz="4000" b="1">
              <a:solidFill>
                <a:schemeClr val="dk1"/>
              </a:solidFill>
            </a:endParaRPr>
          </a:p>
        </p:txBody>
      </p:sp>
      <p:sp>
        <p:nvSpPr>
          <p:cNvPr id="140" name="Google Shape;140;p27"/>
          <p:cNvSpPr/>
          <p:nvPr/>
        </p:nvSpPr>
        <p:spPr>
          <a:xfrm>
            <a:off x="1014413" y="1143649"/>
            <a:ext cx="10163200" cy="3950400"/>
          </a:xfrm>
          <a:prstGeom prst="rect">
            <a:avLst/>
          </a:prstGeom>
          <a:noFill/>
          <a:ln>
            <a:noFill/>
          </a:ln>
        </p:spPr>
        <p:txBody>
          <a:bodyPr spcFirstLastPara="1" wrap="square" lIns="91433" tIns="45700" rIns="91433" bIns="45700" anchor="t" anchorCtr="0">
            <a:noAutofit/>
          </a:bodyPr>
          <a:lstStyle/>
          <a:p>
            <a:pPr marL="609585" indent="-474121">
              <a:lnSpc>
                <a:spcPct val="150000"/>
              </a:lnSpc>
              <a:buSzPts val="2000"/>
              <a:buChar char="●"/>
            </a:pPr>
            <a:r>
              <a:rPr lang="en" sz="2667" dirty="0"/>
              <a:t>A smart lab based out of In5 since Dec 2014</a:t>
            </a:r>
            <a:endParaRPr sz="2667" dirty="0"/>
          </a:p>
          <a:p>
            <a:pPr marL="609585" indent="-474121">
              <a:lnSpc>
                <a:spcPct val="150000"/>
              </a:lnSpc>
              <a:buSzPts val="2000"/>
              <a:buChar char="●"/>
            </a:pPr>
            <a:r>
              <a:rPr lang="en" sz="2667" dirty="0"/>
              <a:t>Over 200 free workshops done </a:t>
            </a:r>
            <a:endParaRPr sz="2667" dirty="0"/>
          </a:p>
          <a:p>
            <a:pPr marL="609585" indent="-474121">
              <a:lnSpc>
                <a:spcPct val="150000"/>
              </a:lnSpc>
              <a:buSzPts val="2000"/>
              <a:buChar char="●"/>
            </a:pPr>
            <a:r>
              <a:rPr lang="en" sz="2667" dirty="0"/>
              <a:t>ASSEMBLY: HACK - Embedded systems, iOT and hardware</a:t>
            </a:r>
            <a:endParaRPr sz="2667" dirty="0"/>
          </a:p>
          <a:p>
            <a:pPr marL="609585" indent="-474121">
              <a:lnSpc>
                <a:spcPct val="115000"/>
              </a:lnSpc>
              <a:buSzPts val="2000"/>
              <a:buChar char="●"/>
            </a:pPr>
            <a:r>
              <a:rPr lang="en" sz="2667" dirty="0"/>
              <a:t>ASSEMBLY: CODE - Software projects - APIs, frameworks, apps</a:t>
            </a:r>
            <a:endParaRPr sz="2667" dirty="0"/>
          </a:p>
          <a:p>
            <a:pPr marL="609585" indent="-474121">
              <a:lnSpc>
                <a:spcPct val="150000"/>
              </a:lnSpc>
              <a:buSzPts val="2000"/>
              <a:buChar char="●"/>
            </a:pPr>
            <a:r>
              <a:rPr lang="en" sz="2667" dirty="0"/>
              <a:t>Age range: 16-60 - students, professionals, entrepreneurs</a:t>
            </a:r>
            <a:endParaRPr sz="2667" dirty="0"/>
          </a:p>
          <a:p>
            <a:pPr marL="609585" indent="-474121">
              <a:lnSpc>
                <a:spcPct val="150000"/>
              </a:lnSpc>
              <a:buSzPts val="2000"/>
              <a:buChar char="●"/>
            </a:pPr>
            <a:r>
              <a:rPr lang="en" sz="2667" dirty="0"/>
              <a:t>Focus on smart technology and practical applications</a:t>
            </a:r>
            <a:endParaRPr sz="2667" dirty="0"/>
          </a:p>
          <a:p>
            <a:pPr marL="609585" indent="-474121">
              <a:lnSpc>
                <a:spcPct val="150000"/>
              </a:lnSpc>
              <a:buSzPts val="2000"/>
              <a:buChar char="●"/>
            </a:pPr>
            <a:r>
              <a:rPr lang="en" sz="2667" dirty="0"/>
              <a:t>Forum: members.theassembly.ae</a:t>
            </a:r>
            <a:endParaRPr sz="2667"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AA9DE-0254-48BB-8843-19CEFB9B95A0}"/>
              </a:ext>
            </a:extLst>
          </p:cNvPr>
          <p:cNvSpPr>
            <a:spLocks noGrp="1"/>
          </p:cNvSpPr>
          <p:nvPr>
            <p:ph type="title"/>
          </p:nvPr>
        </p:nvSpPr>
        <p:spPr/>
        <p:txBody>
          <a:bodyPr/>
          <a:lstStyle/>
          <a:p>
            <a:endParaRPr lang="en-US" dirty="0"/>
          </a:p>
        </p:txBody>
      </p:sp>
      <p:pic>
        <p:nvPicPr>
          <p:cNvPr id="12290" name="Picture 2" descr="https://www.kjmagnetics.com/images/blog/lev_sensors.jpg">
            <a:extLst>
              <a:ext uri="{FF2B5EF4-FFF2-40B4-BE49-F238E27FC236}">
                <a16:creationId xmlns:a16="http://schemas.microsoft.com/office/drawing/2014/main" id="{D3F757AC-AC10-47E8-8393-365B6AFBB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467" y="1212849"/>
            <a:ext cx="4690533" cy="35179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www.kjmagnetics.com/images/blog/lev_poles400.jpg">
            <a:extLst>
              <a:ext uri="{FF2B5EF4-FFF2-40B4-BE49-F238E27FC236}">
                <a16:creationId xmlns:a16="http://schemas.microsoft.com/office/drawing/2014/main" id="{54389C28-241F-45A8-B4D8-502A3C69A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100" y="1103331"/>
            <a:ext cx="3490684" cy="46513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DEB577-4F8C-480E-9533-2D161C7C52DB}"/>
              </a:ext>
            </a:extLst>
          </p:cNvPr>
          <p:cNvSpPr txBox="1"/>
          <p:nvPr/>
        </p:nvSpPr>
        <p:spPr>
          <a:xfrm>
            <a:off x="1883833" y="4843242"/>
            <a:ext cx="3733800" cy="1200329"/>
          </a:xfrm>
          <a:prstGeom prst="rect">
            <a:avLst/>
          </a:prstGeom>
          <a:noFill/>
        </p:spPr>
        <p:txBody>
          <a:bodyPr wrap="square" rtlCol="0">
            <a:spAutoFit/>
          </a:bodyPr>
          <a:lstStyle/>
          <a:p>
            <a:r>
              <a:rPr lang="en-US" dirty="0"/>
              <a:t>The four copper windings around steel shafts are electromagnets.</a:t>
            </a:r>
          </a:p>
          <a:p>
            <a:r>
              <a:rPr lang="en-US" dirty="0"/>
              <a:t>Hall effect sensors, highlighted in yellow</a:t>
            </a:r>
          </a:p>
        </p:txBody>
      </p:sp>
    </p:spTree>
    <p:extLst>
      <p:ext uri="{BB962C8B-B14F-4D97-AF65-F5344CB8AC3E}">
        <p14:creationId xmlns:p14="http://schemas.microsoft.com/office/powerpoint/2010/main" val="10205292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34AF5-7930-4C44-B05F-1CDF8EE218CF}"/>
              </a:ext>
            </a:extLst>
          </p:cNvPr>
          <p:cNvSpPr>
            <a:spLocks noGrp="1"/>
          </p:cNvSpPr>
          <p:nvPr>
            <p:ph type="title"/>
          </p:nvPr>
        </p:nvSpPr>
        <p:spPr>
          <a:xfrm>
            <a:off x="628649" y="1841500"/>
            <a:ext cx="10515600" cy="1325600"/>
          </a:xfrm>
        </p:spPr>
        <p:txBody>
          <a:bodyPr/>
          <a:lstStyle/>
          <a:p>
            <a:pPr algn="ctr"/>
            <a:r>
              <a:rPr lang="en-US" sz="6000" b="1" dirty="0"/>
              <a:t>How it levitates</a:t>
            </a:r>
          </a:p>
        </p:txBody>
      </p:sp>
      <p:pic>
        <p:nvPicPr>
          <p:cNvPr id="22534" name="Picture 6" descr="Image result for wizard">
            <a:extLst>
              <a:ext uri="{FF2B5EF4-FFF2-40B4-BE49-F238E27FC236}">
                <a16:creationId xmlns:a16="http://schemas.microsoft.com/office/drawing/2014/main" id="{F428B253-262A-4ED8-95F0-F6E8DB5F6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3912" y="2893633"/>
            <a:ext cx="2924175" cy="2885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6983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EE6A8-9041-4580-A124-269295592900}"/>
              </a:ext>
            </a:extLst>
          </p:cNvPr>
          <p:cNvSpPr>
            <a:spLocks noGrp="1"/>
          </p:cNvSpPr>
          <p:nvPr>
            <p:ph type="title"/>
          </p:nvPr>
        </p:nvSpPr>
        <p:spPr/>
        <p:txBody>
          <a:bodyPr/>
          <a:lstStyle/>
          <a:p>
            <a:endParaRPr lang="en-US" dirty="0"/>
          </a:p>
        </p:txBody>
      </p:sp>
      <p:pic>
        <p:nvPicPr>
          <p:cNvPr id="7" name="Screen Recording 6">
            <a:hlinkClick r:id="" action="ppaction://media"/>
            <a:extLst>
              <a:ext uri="{FF2B5EF4-FFF2-40B4-BE49-F238E27FC236}">
                <a16:creationId xmlns:a16="http://schemas.microsoft.com/office/drawing/2014/main" id="{5E3C94E0-EFB7-4AF7-B138-CB7F6BD99442}"/>
              </a:ext>
            </a:extLst>
          </p:cNvPr>
          <p:cNvPicPr>
            <a:picLocks noChangeAspect="1"/>
          </p:cNvPicPr>
          <p:nvPr>
            <a:videoFile r:link="rId1"/>
            <p:extLst>
              <p:ext uri="{DAA4B4D4-6D71-4841-9C94-3DE7FCFB9230}">
                <p14:media xmlns:p14="http://schemas.microsoft.com/office/powerpoint/2010/main" r:embed="rId2">
                  <p14:trim end="8194.799999999999"/>
                </p14:media>
              </p:ext>
            </p:extLst>
          </p:nvPr>
        </p:nvPicPr>
        <p:blipFill>
          <a:blip r:embed="rId4"/>
          <a:stretch>
            <a:fillRect/>
          </a:stretch>
        </p:blipFill>
        <p:spPr>
          <a:xfrm>
            <a:off x="1466851" y="788903"/>
            <a:ext cx="8743949" cy="4560971"/>
          </a:xfrm>
          <a:prstGeom prst="rect">
            <a:avLst/>
          </a:prstGeom>
        </p:spPr>
      </p:pic>
    </p:spTree>
    <p:extLst>
      <p:ext uri="{BB962C8B-B14F-4D97-AF65-F5344CB8AC3E}">
        <p14:creationId xmlns:p14="http://schemas.microsoft.com/office/powerpoint/2010/main" val="82781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1B3-1EF1-4583-B7AD-56EB273BF5B6}"/>
              </a:ext>
            </a:extLst>
          </p:cNvPr>
          <p:cNvSpPr>
            <a:spLocks noGrp="1"/>
          </p:cNvSpPr>
          <p:nvPr>
            <p:ph type="title"/>
          </p:nvPr>
        </p:nvSpPr>
        <p:spPr>
          <a:xfrm>
            <a:off x="838200" y="2675625"/>
            <a:ext cx="10515600" cy="1325600"/>
          </a:xfrm>
        </p:spPr>
        <p:txBody>
          <a:bodyPr/>
          <a:lstStyle/>
          <a:p>
            <a:pPr algn="ctr"/>
            <a:r>
              <a:rPr lang="en-US" sz="7500" b="1" dirty="0"/>
              <a:t>Components</a:t>
            </a:r>
          </a:p>
        </p:txBody>
      </p:sp>
    </p:spTree>
    <p:extLst>
      <p:ext uri="{BB962C8B-B14F-4D97-AF65-F5344CB8AC3E}">
        <p14:creationId xmlns:p14="http://schemas.microsoft.com/office/powerpoint/2010/main" val="2989035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139D1-C748-42C1-B7BB-4A8EFE81A6A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489A93-E7D9-4703-ADFC-6B4EA34C06AE}"/>
              </a:ext>
            </a:extLst>
          </p:cNvPr>
          <p:cNvSpPr>
            <a:spLocks noGrp="1"/>
          </p:cNvSpPr>
          <p:nvPr>
            <p:ph type="body" idx="1"/>
          </p:nvPr>
        </p:nvSpPr>
        <p:spPr/>
        <p:txBody>
          <a:bodyPr/>
          <a:lstStyle/>
          <a:p>
            <a:pPr marL="1066785" lvl="1" indent="-440256">
              <a:buSzPts val="1600"/>
              <a:buChar char="●"/>
            </a:pPr>
            <a:r>
              <a:rPr lang="en-US" sz="3000" b="1" dirty="0">
                <a:solidFill>
                  <a:schemeClr val="tx1"/>
                </a:solidFill>
              </a:rPr>
              <a:t>Neodymium magnets</a:t>
            </a:r>
          </a:p>
          <a:p>
            <a:pPr marL="1066785" lvl="1" indent="-440256">
              <a:buSzPts val="1600"/>
              <a:buChar char="●"/>
            </a:pPr>
            <a:r>
              <a:rPr lang="en-US" sz="3000" b="1" dirty="0">
                <a:solidFill>
                  <a:schemeClr val="tx1"/>
                </a:solidFill>
              </a:rPr>
              <a:t>Arduino UNO</a:t>
            </a:r>
          </a:p>
          <a:p>
            <a:pPr marL="1066785" lvl="1" indent="-440256">
              <a:buSzPts val="1600"/>
              <a:buFontTx/>
              <a:buChar char="●"/>
            </a:pPr>
            <a:r>
              <a:rPr lang="en-US" sz="3000" b="1" dirty="0">
                <a:solidFill>
                  <a:schemeClr val="tx1"/>
                </a:solidFill>
              </a:rPr>
              <a:t>Transistor</a:t>
            </a:r>
          </a:p>
          <a:p>
            <a:pPr marL="1066785" lvl="1" indent="-440256">
              <a:buSzPts val="1600"/>
              <a:buChar char="●"/>
            </a:pPr>
            <a:r>
              <a:rPr lang="en-US" sz="3000" b="1" dirty="0">
                <a:solidFill>
                  <a:schemeClr val="tx1"/>
                </a:solidFill>
              </a:rPr>
              <a:t>Electromagnet</a:t>
            </a:r>
          </a:p>
          <a:p>
            <a:pPr marL="1066785" lvl="1" indent="-440256">
              <a:buSzPts val="1600"/>
              <a:buChar char="●"/>
            </a:pPr>
            <a:r>
              <a:rPr lang="en-US" sz="3000" b="1" dirty="0">
                <a:solidFill>
                  <a:schemeClr val="tx1"/>
                </a:solidFill>
              </a:rPr>
              <a:t>Linear hall effect sensor</a:t>
            </a:r>
          </a:p>
          <a:p>
            <a:endParaRPr lang="en-US" dirty="0"/>
          </a:p>
        </p:txBody>
      </p:sp>
    </p:spTree>
    <p:extLst>
      <p:ext uri="{BB962C8B-B14F-4D97-AF65-F5344CB8AC3E}">
        <p14:creationId xmlns:p14="http://schemas.microsoft.com/office/powerpoint/2010/main" val="10414410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8DAC-AB60-4099-81E8-56D30033EE05}"/>
              </a:ext>
            </a:extLst>
          </p:cNvPr>
          <p:cNvSpPr>
            <a:spLocks noGrp="1"/>
          </p:cNvSpPr>
          <p:nvPr>
            <p:ph type="title"/>
          </p:nvPr>
        </p:nvSpPr>
        <p:spPr/>
        <p:txBody>
          <a:bodyPr/>
          <a:lstStyle/>
          <a:p>
            <a:r>
              <a:rPr lang="en-US" sz="3600" b="1" dirty="0">
                <a:solidFill>
                  <a:schemeClr val="tx1"/>
                </a:solidFill>
              </a:rPr>
              <a:t>  Neodymium magnets (</a:t>
            </a:r>
            <a:r>
              <a:rPr lang="en-US" b="1" dirty="0" err="1"/>
              <a:t>NdFeB</a:t>
            </a:r>
            <a:r>
              <a:rPr lang="en-US" b="1" dirty="0"/>
              <a:t> or Neo magnet)</a:t>
            </a:r>
          </a:p>
        </p:txBody>
      </p:sp>
      <p:sp>
        <p:nvSpPr>
          <p:cNvPr id="3" name="Text Placeholder 2">
            <a:extLst>
              <a:ext uri="{FF2B5EF4-FFF2-40B4-BE49-F238E27FC236}">
                <a16:creationId xmlns:a16="http://schemas.microsoft.com/office/drawing/2014/main" id="{DF1D674B-D372-4637-98F4-0E6FB7F9D617}"/>
              </a:ext>
            </a:extLst>
          </p:cNvPr>
          <p:cNvSpPr>
            <a:spLocks noGrp="1"/>
          </p:cNvSpPr>
          <p:nvPr>
            <p:ph type="body" idx="1"/>
          </p:nvPr>
        </p:nvSpPr>
        <p:spPr>
          <a:xfrm>
            <a:off x="838200" y="1825625"/>
            <a:ext cx="4133850" cy="4351200"/>
          </a:xfrm>
        </p:spPr>
        <p:txBody>
          <a:bodyPr/>
          <a:lstStyle/>
          <a:p>
            <a:r>
              <a:rPr lang="en-US" sz="1900" dirty="0"/>
              <a:t>Rare earth magnet (permanent magnets made from alloys of rare-earth elements)</a:t>
            </a:r>
          </a:p>
          <a:p>
            <a:r>
              <a:rPr lang="en-US" sz="1900" dirty="0"/>
              <a:t>Strongest permanent magnets commercially available.</a:t>
            </a:r>
          </a:p>
          <a:p>
            <a:r>
              <a:rPr lang="en-US" sz="1900" dirty="0"/>
              <a:t>Developed independently in 1982 by General Motors and Sumitomo Special Metals,</a:t>
            </a:r>
          </a:p>
        </p:txBody>
      </p:sp>
      <p:pic>
        <p:nvPicPr>
          <p:cNvPr id="15364" name="Picture 4" descr="Image result for what are neodymium magnets">
            <a:extLst>
              <a:ext uri="{FF2B5EF4-FFF2-40B4-BE49-F238E27FC236}">
                <a16:creationId xmlns:a16="http://schemas.microsoft.com/office/drawing/2014/main" id="{34EC1C32-9AF6-427B-8B4E-BFBAB262B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6400" y="1308100"/>
            <a:ext cx="4597400" cy="45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1924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1B05F3-54B1-44AF-A40E-B7962013E1B1}"/>
              </a:ext>
            </a:extLst>
          </p:cNvPr>
          <p:cNvSpPr>
            <a:spLocks noGrp="1"/>
          </p:cNvSpPr>
          <p:nvPr>
            <p:ph type="body" idx="1"/>
          </p:nvPr>
        </p:nvSpPr>
        <p:spPr>
          <a:xfrm>
            <a:off x="930277" y="1307358"/>
            <a:ext cx="3619500" cy="4351200"/>
          </a:xfrm>
        </p:spPr>
        <p:txBody>
          <a:bodyPr/>
          <a:lstStyle/>
          <a:p>
            <a:r>
              <a:rPr lang="en-US" dirty="0"/>
              <a:t>It is a magnet that runs on electricity. The strength of an </a:t>
            </a:r>
            <a:r>
              <a:rPr lang="en-US" b="1" dirty="0"/>
              <a:t>electromagnet</a:t>
            </a:r>
            <a:r>
              <a:rPr lang="en-US" dirty="0"/>
              <a:t> can easily be changed by changing the amount of electric current that flows through it. The poles of an </a:t>
            </a:r>
            <a:r>
              <a:rPr lang="en-US" b="1" dirty="0"/>
              <a:t>electromagnet</a:t>
            </a:r>
            <a:r>
              <a:rPr lang="en-US" dirty="0"/>
              <a:t> can even be reversed by reversing the flow of electricity.</a:t>
            </a:r>
          </a:p>
          <a:p>
            <a:r>
              <a:rPr lang="en-US" dirty="0"/>
              <a:t>More turns = stronger magnetic field (flux density)</a:t>
            </a:r>
          </a:p>
        </p:txBody>
      </p:sp>
      <p:sp>
        <p:nvSpPr>
          <p:cNvPr id="4" name="Title 1">
            <a:extLst>
              <a:ext uri="{FF2B5EF4-FFF2-40B4-BE49-F238E27FC236}">
                <a16:creationId xmlns:a16="http://schemas.microsoft.com/office/drawing/2014/main" id="{DC7B889F-CB70-43EB-9D79-F2516C114769}"/>
              </a:ext>
            </a:extLst>
          </p:cNvPr>
          <p:cNvSpPr>
            <a:spLocks noGrp="1"/>
          </p:cNvSpPr>
          <p:nvPr>
            <p:ph type="title"/>
          </p:nvPr>
        </p:nvSpPr>
        <p:spPr>
          <a:xfrm>
            <a:off x="838200" y="365125"/>
            <a:ext cx="10515600" cy="1325563"/>
          </a:xfrm>
        </p:spPr>
        <p:txBody>
          <a:bodyPr/>
          <a:lstStyle/>
          <a:p>
            <a:r>
              <a:rPr lang="en-US" sz="3600" b="1" dirty="0">
                <a:solidFill>
                  <a:schemeClr val="tx1"/>
                </a:solidFill>
              </a:rPr>
              <a:t>    Electromagnet</a:t>
            </a:r>
            <a:endParaRPr lang="en-US" b="1" dirty="0"/>
          </a:p>
        </p:txBody>
      </p:sp>
      <p:pic>
        <p:nvPicPr>
          <p:cNvPr id="18434" name="Picture 2" descr="Image result for electromagnet">
            <a:extLst>
              <a:ext uri="{FF2B5EF4-FFF2-40B4-BE49-F238E27FC236}">
                <a16:creationId xmlns:a16="http://schemas.microsoft.com/office/drawing/2014/main" id="{2ADBBC93-B2F5-4543-A734-C4D71D6A4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051" y="3238501"/>
            <a:ext cx="3355974" cy="269306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Related image">
            <a:extLst>
              <a:ext uri="{FF2B5EF4-FFF2-40B4-BE49-F238E27FC236}">
                <a16:creationId xmlns:a16="http://schemas.microsoft.com/office/drawing/2014/main" id="{11E9745C-4C48-4485-9B96-AAA4DC2E8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350" y="460375"/>
            <a:ext cx="2778126" cy="277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9338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89DA37-9AC3-4FAD-9E8E-9B4292AD21E8}"/>
              </a:ext>
            </a:extLst>
          </p:cNvPr>
          <p:cNvSpPr>
            <a:spLocks noGrp="1"/>
          </p:cNvSpPr>
          <p:nvPr>
            <p:ph type="body" idx="1"/>
          </p:nvPr>
        </p:nvSpPr>
        <p:spPr>
          <a:xfrm>
            <a:off x="838200" y="1492338"/>
            <a:ext cx="4406900" cy="4351200"/>
          </a:xfrm>
        </p:spPr>
        <p:txBody>
          <a:bodyPr/>
          <a:lstStyle/>
          <a:p>
            <a:r>
              <a:rPr lang="en-US" dirty="0"/>
              <a:t>Arduino is an open-source platform used for building electronics projects. It consists of both a physical programmable circuit board (a microcontroller) and a piece of software, that runs on your computer.</a:t>
            </a:r>
          </a:p>
          <a:p>
            <a:r>
              <a:rPr lang="en-US" b="1" dirty="0"/>
              <a:t>UNO: 6</a:t>
            </a:r>
            <a:r>
              <a:rPr lang="en-US" dirty="0"/>
              <a:t> analog input pins, </a:t>
            </a:r>
            <a:r>
              <a:rPr lang="en-US" b="1" dirty="0"/>
              <a:t>14</a:t>
            </a:r>
            <a:r>
              <a:rPr lang="en-US" dirty="0"/>
              <a:t> I/O digital ports that are used to connect with external electronic circuits. Out of </a:t>
            </a:r>
            <a:r>
              <a:rPr lang="en-US" b="1" dirty="0"/>
              <a:t>14</a:t>
            </a:r>
            <a:r>
              <a:rPr lang="en-US" dirty="0"/>
              <a:t> I/O ports, </a:t>
            </a:r>
            <a:r>
              <a:rPr lang="en-US" b="1" dirty="0"/>
              <a:t>6</a:t>
            </a:r>
            <a:r>
              <a:rPr lang="en-US" dirty="0"/>
              <a:t> pins can be used for PWM output.</a:t>
            </a:r>
          </a:p>
        </p:txBody>
      </p:sp>
      <p:sp>
        <p:nvSpPr>
          <p:cNvPr id="4" name="Title 1">
            <a:extLst>
              <a:ext uri="{FF2B5EF4-FFF2-40B4-BE49-F238E27FC236}">
                <a16:creationId xmlns:a16="http://schemas.microsoft.com/office/drawing/2014/main" id="{3CD38861-CAE0-4A30-AB37-FF6391038E82}"/>
              </a:ext>
            </a:extLst>
          </p:cNvPr>
          <p:cNvSpPr>
            <a:spLocks noGrp="1"/>
          </p:cNvSpPr>
          <p:nvPr>
            <p:ph type="title"/>
          </p:nvPr>
        </p:nvSpPr>
        <p:spPr>
          <a:xfrm>
            <a:off x="1028700" y="365125"/>
            <a:ext cx="10515600" cy="1325600"/>
          </a:xfrm>
        </p:spPr>
        <p:txBody>
          <a:bodyPr/>
          <a:lstStyle/>
          <a:p>
            <a:r>
              <a:rPr lang="en-US" sz="3600" b="1" dirty="0">
                <a:solidFill>
                  <a:schemeClr val="tx1"/>
                </a:solidFill>
              </a:rPr>
              <a:t>Arduino UNO</a:t>
            </a:r>
            <a:endParaRPr lang="en-US" b="1" dirty="0"/>
          </a:p>
        </p:txBody>
      </p:sp>
      <p:pic>
        <p:nvPicPr>
          <p:cNvPr id="6" name="Picture 5" descr="A screenshot of a circuit board&#10;&#10;Description automatically generated">
            <a:extLst>
              <a:ext uri="{FF2B5EF4-FFF2-40B4-BE49-F238E27FC236}">
                <a16:creationId xmlns:a16="http://schemas.microsoft.com/office/drawing/2014/main" id="{CB9AE5C3-C178-4F28-8A8C-FC33DB9B1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536" y="1140618"/>
            <a:ext cx="5374764" cy="4576763"/>
          </a:xfrm>
          <a:prstGeom prst="rect">
            <a:avLst/>
          </a:prstGeom>
        </p:spPr>
      </p:pic>
    </p:spTree>
    <p:extLst>
      <p:ext uri="{BB962C8B-B14F-4D97-AF65-F5344CB8AC3E}">
        <p14:creationId xmlns:p14="http://schemas.microsoft.com/office/powerpoint/2010/main" val="26098567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328402-BD4F-4471-9CD2-6311A441CB10}"/>
              </a:ext>
            </a:extLst>
          </p:cNvPr>
          <p:cNvSpPr>
            <a:spLocks noGrp="1"/>
          </p:cNvSpPr>
          <p:nvPr>
            <p:ph type="body" idx="1"/>
          </p:nvPr>
        </p:nvSpPr>
        <p:spPr>
          <a:xfrm>
            <a:off x="583686" y="1825625"/>
            <a:ext cx="5257800" cy="4351200"/>
          </a:xfrm>
        </p:spPr>
        <p:txBody>
          <a:bodyPr/>
          <a:lstStyle/>
          <a:p>
            <a:r>
              <a:rPr lang="en-US" dirty="0"/>
              <a:t>Used to measure the magnitude of a magnetic field</a:t>
            </a:r>
          </a:p>
          <a:p>
            <a:r>
              <a:rPr lang="en-US" dirty="0"/>
              <a:t>output voltage is directly proportional to the magnetic field.</a:t>
            </a:r>
          </a:p>
          <a:p>
            <a:r>
              <a:rPr lang="en-US" dirty="0"/>
              <a:t>Hall effect sensors are used for proximity sensing, positioning, speed detection, and current sensing applications.</a:t>
            </a:r>
          </a:p>
        </p:txBody>
      </p:sp>
      <p:sp>
        <p:nvSpPr>
          <p:cNvPr id="4" name="Title 1">
            <a:extLst>
              <a:ext uri="{FF2B5EF4-FFF2-40B4-BE49-F238E27FC236}">
                <a16:creationId xmlns:a16="http://schemas.microsoft.com/office/drawing/2014/main" id="{2D3073E2-E57C-4760-8C9E-25F5C178F9B0}"/>
              </a:ext>
            </a:extLst>
          </p:cNvPr>
          <p:cNvSpPr txBox="1">
            <a:spLocks/>
          </p:cNvSpPr>
          <p:nvPr/>
        </p:nvSpPr>
        <p:spPr>
          <a:xfrm>
            <a:off x="838200" y="500062"/>
            <a:ext cx="10515600" cy="1325563"/>
          </a:xfrm>
          <a:prstGeom prst="rect">
            <a:avLst/>
          </a:prstGeom>
          <a:noFill/>
          <a:ln>
            <a:noFill/>
          </a:ln>
        </p:spPr>
        <p:txBody>
          <a:bodyPr spcFirstLastPara="1" wrap="square" lIns="68575" tIns="34275" rIns="68575" bIns="34275" anchor="ctr" anchorCtr="0"/>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3600" b="1" kern="0" dirty="0">
                <a:solidFill>
                  <a:schemeClr val="tx1"/>
                </a:solidFill>
              </a:rPr>
              <a:t>Linear hall effect sensor</a:t>
            </a:r>
            <a:endParaRPr lang="en-US" b="1" kern="0" dirty="0"/>
          </a:p>
        </p:txBody>
      </p:sp>
      <p:pic>
        <p:nvPicPr>
          <p:cNvPr id="19460" name="Picture 4" descr="Image result for hall effect sensor">
            <a:extLst>
              <a:ext uri="{FF2B5EF4-FFF2-40B4-BE49-F238E27FC236}">
                <a16:creationId xmlns:a16="http://schemas.microsoft.com/office/drawing/2014/main" id="{D495BEF8-73AB-4E7B-8482-520F88905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4900" y="322262"/>
            <a:ext cx="3492500" cy="349250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all-Element-Schematic">
            <a:extLst>
              <a:ext uri="{FF2B5EF4-FFF2-40B4-BE49-F238E27FC236}">
                <a16:creationId xmlns:a16="http://schemas.microsoft.com/office/drawing/2014/main" id="{274349BB-8A7D-4070-AEA1-421609004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173" y="3543300"/>
            <a:ext cx="5166798" cy="2209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5B06C7-0A1B-42CA-B825-EE7023BD6900}"/>
              </a:ext>
            </a:extLst>
          </p:cNvPr>
          <p:cNvSpPr/>
          <p:nvPr/>
        </p:nvSpPr>
        <p:spPr>
          <a:xfrm>
            <a:off x="6019800" y="4731338"/>
            <a:ext cx="1701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8A2A43-33A7-4C0A-9AB1-30DDDCB92648}"/>
              </a:ext>
            </a:extLst>
          </p:cNvPr>
          <p:cNvSpPr/>
          <p:nvPr/>
        </p:nvSpPr>
        <p:spPr>
          <a:xfrm>
            <a:off x="6172200" y="5346700"/>
            <a:ext cx="1866900" cy="603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3482A4-FD6C-43ED-B30E-05FCC6E8E212}"/>
              </a:ext>
            </a:extLst>
          </p:cNvPr>
          <p:cNvSpPr/>
          <p:nvPr/>
        </p:nvSpPr>
        <p:spPr>
          <a:xfrm>
            <a:off x="7823200" y="5149262"/>
            <a:ext cx="316985" cy="1154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0700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7369B-0419-44C0-939E-A6C33EB76A2A}"/>
              </a:ext>
            </a:extLst>
          </p:cNvPr>
          <p:cNvSpPr>
            <a:spLocks noGrp="1"/>
          </p:cNvSpPr>
          <p:nvPr>
            <p:ph type="title"/>
          </p:nvPr>
        </p:nvSpPr>
        <p:spPr>
          <a:xfrm>
            <a:off x="1041400" y="365125"/>
            <a:ext cx="10515600" cy="1325600"/>
          </a:xfrm>
        </p:spPr>
        <p:txBody>
          <a:bodyPr/>
          <a:lstStyle/>
          <a:p>
            <a:r>
              <a:rPr lang="en-US" b="1" dirty="0"/>
              <a:t>Hall effect</a:t>
            </a:r>
          </a:p>
        </p:txBody>
      </p:sp>
      <p:pic>
        <p:nvPicPr>
          <p:cNvPr id="20482" name="Picture 2" descr="Hall-Effect-Charger-Carriers-Flow">
            <a:extLst>
              <a:ext uri="{FF2B5EF4-FFF2-40B4-BE49-F238E27FC236}">
                <a16:creationId xmlns:a16="http://schemas.microsoft.com/office/drawing/2014/main" id="{066BA746-6B1C-4912-AFDD-AD0FF29DB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00" y="2025749"/>
            <a:ext cx="4559300" cy="280650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ow Hall Effects Works">
            <a:extLst>
              <a:ext uri="{FF2B5EF4-FFF2-40B4-BE49-F238E27FC236}">
                <a16:creationId xmlns:a16="http://schemas.microsoft.com/office/drawing/2014/main" id="{B487B2B6-5581-4CE2-B05D-2DEEEAAB0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130641"/>
            <a:ext cx="4559300" cy="371056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F1AC627-B689-45A8-A39B-A9835AE05017}"/>
              </a:ext>
            </a:extLst>
          </p:cNvPr>
          <p:cNvSpPr/>
          <p:nvPr/>
        </p:nvSpPr>
        <p:spPr>
          <a:xfrm>
            <a:off x="5638800" y="2985926"/>
            <a:ext cx="774700" cy="6731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73EDC8-29AA-443E-BB23-D4F76C43585B}"/>
              </a:ext>
            </a:extLst>
          </p:cNvPr>
          <p:cNvSpPr/>
          <p:nvPr/>
        </p:nvSpPr>
        <p:spPr>
          <a:xfrm>
            <a:off x="698500" y="1843788"/>
            <a:ext cx="1155700" cy="989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2C618F-29D5-464D-8FC5-9CFA222D288D}"/>
              </a:ext>
            </a:extLst>
          </p:cNvPr>
          <p:cNvSpPr/>
          <p:nvPr/>
        </p:nvSpPr>
        <p:spPr>
          <a:xfrm>
            <a:off x="844550" y="1782355"/>
            <a:ext cx="1365250" cy="719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55EFE3-2A29-4D2F-87D9-CEE3C6A5228A}"/>
              </a:ext>
            </a:extLst>
          </p:cNvPr>
          <p:cNvSpPr/>
          <p:nvPr/>
        </p:nvSpPr>
        <p:spPr>
          <a:xfrm>
            <a:off x="876300" y="2563333"/>
            <a:ext cx="1155700" cy="181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2B7226-7DAB-42F4-9969-9AD6309EE543}"/>
              </a:ext>
            </a:extLst>
          </p:cNvPr>
          <p:cNvSpPr/>
          <p:nvPr/>
        </p:nvSpPr>
        <p:spPr>
          <a:xfrm>
            <a:off x="9944100" y="1498465"/>
            <a:ext cx="1403350" cy="719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all-Effect-Charger-Carriers-Flow">
            <a:extLst>
              <a:ext uri="{FF2B5EF4-FFF2-40B4-BE49-F238E27FC236}">
                <a16:creationId xmlns:a16="http://schemas.microsoft.com/office/drawing/2014/main" id="{13A3A0AE-297F-4C91-8740-9EF3A2C5C7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4" t="32001" r="66852" b="60408"/>
          <a:stretch/>
        </p:blipFill>
        <p:spPr bwMode="auto">
          <a:xfrm rot="2192981">
            <a:off x="2162137" y="2707396"/>
            <a:ext cx="406400" cy="27269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ow Hall Effects Works">
            <a:extLst>
              <a:ext uri="{FF2B5EF4-FFF2-40B4-BE49-F238E27FC236}">
                <a16:creationId xmlns:a16="http://schemas.microsoft.com/office/drawing/2014/main" id="{184E4B43-431E-42F8-A173-AB043D630E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25" t="15105" r="48031" b="74899"/>
          <a:stretch/>
        </p:blipFill>
        <p:spPr bwMode="auto">
          <a:xfrm>
            <a:off x="9420225" y="1690725"/>
            <a:ext cx="314326" cy="4285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ow Hall Effects Works">
            <a:extLst>
              <a:ext uri="{FF2B5EF4-FFF2-40B4-BE49-F238E27FC236}">
                <a16:creationId xmlns:a16="http://schemas.microsoft.com/office/drawing/2014/main" id="{E2DC0BB4-811B-4A89-B995-196528226E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25" t="15105" r="48031" b="74899"/>
          <a:stretch/>
        </p:blipFill>
        <p:spPr bwMode="auto">
          <a:xfrm>
            <a:off x="9765285" y="1704335"/>
            <a:ext cx="152621" cy="33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65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p:nvPr/>
        </p:nvSpPr>
        <p:spPr>
          <a:xfrm>
            <a:off x="2317200" y="989193"/>
            <a:ext cx="8229600" cy="857200"/>
          </a:xfrm>
          <a:prstGeom prst="rect">
            <a:avLst/>
          </a:prstGeom>
          <a:noFill/>
          <a:ln>
            <a:noFill/>
          </a:ln>
        </p:spPr>
        <p:txBody>
          <a:bodyPr spcFirstLastPara="1" wrap="square" lIns="91433" tIns="91433" rIns="91433" bIns="91433" anchor="ctr" anchorCtr="0">
            <a:noAutofit/>
          </a:bodyPr>
          <a:lstStyle/>
          <a:p>
            <a:pPr algn="ctr">
              <a:buClr>
                <a:srgbClr val="FFFFFF"/>
              </a:buClr>
              <a:buSzPts val="3300"/>
            </a:pPr>
            <a:r>
              <a:rPr lang="en" sz="3200" b="1">
                <a:solidFill>
                  <a:schemeClr val="dk1"/>
                </a:solidFill>
                <a:latin typeface="Avenir"/>
                <a:ea typeface="Avenir"/>
                <a:cs typeface="Avenir"/>
                <a:sym typeface="Avenir"/>
              </a:rPr>
              <a:t>TAG US ON OUR SOCIAL MEDIA</a:t>
            </a:r>
            <a:endParaRPr sz="3200" b="1">
              <a:solidFill>
                <a:schemeClr val="dk1"/>
              </a:solidFill>
              <a:latin typeface="Avenir"/>
              <a:ea typeface="Avenir"/>
              <a:cs typeface="Avenir"/>
              <a:sym typeface="Avenir"/>
            </a:endParaRPr>
          </a:p>
        </p:txBody>
      </p:sp>
      <p:grpSp>
        <p:nvGrpSpPr>
          <p:cNvPr id="147" name="Google Shape;147;p28"/>
          <p:cNvGrpSpPr/>
          <p:nvPr/>
        </p:nvGrpSpPr>
        <p:grpSpPr>
          <a:xfrm>
            <a:off x="2317211" y="1566834"/>
            <a:ext cx="7745867" cy="3000607"/>
            <a:chOff x="1669774" y="1828793"/>
            <a:chExt cx="7885707" cy="3000606"/>
          </a:xfrm>
        </p:grpSpPr>
        <p:sp>
          <p:nvSpPr>
            <p:cNvPr id="148" name="Google Shape;148;p28"/>
            <p:cNvSpPr/>
            <p:nvPr/>
          </p:nvSpPr>
          <p:spPr>
            <a:xfrm>
              <a:off x="4313581" y="1828793"/>
              <a:ext cx="5241900" cy="3000600"/>
            </a:xfrm>
            <a:prstGeom prst="rect">
              <a:avLst/>
            </a:prstGeom>
            <a:noFill/>
            <a:ln>
              <a:noFill/>
            </a:ln>
          </p:spPr>
          <p:txBody>
            <a:bodyPr spcFirstLastPara="1" wrap="square" lIns="91433" tIns="45700" rIns="91433" bIns="45700" anchor="ctr" anchorCtr="0">
              <a:noAutofit/>
            </a:bodyPr>
            <a:lstStyle/>
            <a:p>
              <a:pPr>
                <a:lnSpc>
                  <a:spcPct val="150000"/>
                </a:lnSpc>
                <a:buClr>
                  <a:srgbClr val="000000"/>
                </a:buClr>
                <a:buSzPts val="1800"/>
              </a:pPr>
              <a:r>
                <a:rPr lang="en" sz="2400" b="1">
                  <a:solidFill>
                    <a:schemeClr val="dk1"/>
                  </a:solidFill>
                  <a:latin typeface="Avenir"/>
                  <a:ea typeface="Avenir"/>
                  <a:cs typeface="Avenir"/>
                  <a:sym typeface="Avenir"/>
                </a:rPr>
                <a:t>The Assembly (@MakeSmartThings)</a:t>
              </a:r>
              <a:endParaRPr sz="2400" b="1">
                <a:solidFill>
                  <a:schemeClr val="dk1"/>
                </a:solidFill>
                <a:latin typeface="Avenir"/>
                <a:ea typeface="Avenir"/>
                <a:cs typeface="Avenir"/>
                <a:sym typeface="Avenir"/>
              </a:endParaRPr>
            </a:p>
            <a:p>
              <a:pPr>
                <a:lnSpc>
                  <a:spcPct val="150000"/>
                </a:lnSpc>
                <a:buClr>
                  <a:srgbClr val="000000"/>
                </a:buClr>
                <a:buSzPts val="1800"/>
              </a:pPr>
              <a:r>
                <a:rPr lang="en" sz="2400" b="1">
                  <a:solidFill>
                    <a:schemeClr val="dk1"/>
                  </a:solidFill>
                  <a:latin typeface="Avenir"/>
                  <a:ea typeface="Avenir"/>
                  <a:cs typeface="Avenir"/>
                  <a:sym typeface="Avenir"/>
                </a:rPr>
                <a:t>@MakeSmartThings</a:t>
              </a:r>
              <a:endParaRPr sz="2400" b="1">
                <a:solidFill>
                  <a:schemeClr val="dk1"/>
                </a:solidFill>
                <a:latin typeface="Avenir"/>
                <a:ea typeface="Avenir"/>
                <a:cs typeface="Avenir"/>
                <a:sym typeface="Avenir"/>
              </a:endParaRPr>
            </a:p>
            <a:p>
              <a:pPr>
                <a:lnSpc>
                  <a:spcPct val="150000"/>
                </a:lnSpc>
                <a:buClr>
                  <a:srgbClr val="000000"/>
                </a:buClr>
                <a:buSzPts val="1800"/>
              </a:pPr>
              <a:r>
                <a:rPr lang="en" sz="2400" b="1">
                  <a:solidFill>
                    <a:schemeClr val="dk1"/>
                  </a:solidFill>
                  <a:latin typeface="Avenir"/>
                  <a:ea typeface="Avenir"/>
                  <a:cs typeface="Avenir"/>
                  <a:sym typeface="Avenir"/>
                </a:rPr>
                <a:t>@MakeSmartThings</a:t>
              </a:r>
              <a:endParaRPr sz="2400" b="1">
                <a:solidFill>
                  <a:schemeClr val="dk1"/>
                </a:solidFill>
                <a:latin typeface="Avenir"/>
                <a:ea typeface="Avenir"/>
                <a:cs typeface="Avenir"/>
                <a:sym typeface="Avenir"/>
              </a:endParaRPr>
            </a:p>
            <a:p>
              <a:pPr>
                <a:lnSpc>
                  <a:spcPct val="150000"/>
                </a:lnSpc>
                <a:buClr>
                  <a:srgbClr val="000000"/>
                </a:buClr>
                <a:buSzPts val="1800"/>
              </a:pPr>
              <a:r>
                <a:rPr lang="en" sz="2400" b="1">
                  <a:solidFill>
                    <a:schemeClr val="dk1"/>
                  </a:solidFill>
                  <a:latin typeface="Avenir"/>
                  <a:ea typeface="Avenir"/>
                  <a:cs typeface="Avenir"/>
                  <a:sym typeface="Avenir"/>
                </a:rPr>
                <a:t>The Assembly</a:t>
              </a:r>
              <a:endParaRPr sz="2400" b="1">
                <a:solidFill>
                  <a:schemeClr val="dk1"/>
                </a:solidFill>
                <a:latin typeface="Avenir"/>
                <a:ea typeface="Avenir"/>
                <a:cs typeface="Avenir"/>
                <a:sym typeface="Avenir"/>
              </a:endParaRPr>
            </a:p>
          </p:txBody>
        </p:sp>
        <p:sp>
          <p:nvSpPr>
            <p:cNvPr id="149" name="Google Shape;149;p28"/>
            <p:cNvSpPr/>
            <p:nvPr/>
          </p:nvSpPr>
          <p:spPr>
            <a:xfrm>
              <a:off x="1669774" y="1828799"/>
              <a:ext cx="2556900" cy="3000600"/>
            </a:xfrm>
            <a:prstGeom prst="rect">
              <a:avLst/>
            </a:prstGeom>
            <a:noFill/>
            <a:ln>
              <a:noFill/>
            </a:ln>
          </p:spPr>
          <p:txBody>
            <a:bodyPr spcFirstLastPara="1" wrap="square" lIns="91433" tIns="45700" rIns="91433" bIns="45700" anchor="ctr" anchorCtr="0">
              <a:noAutofit/>
            </a:bodyPr>
            <a:lstStyle/>
            <a:p>
              <a:pPr algn="r">
                <a:lnSpc>
                  <a:spcPct val="150000"/>
                </a:lnSpc>
                <a:buClr>
                  <a:srgbClr val="000000"/>
                </a:buClr>
                <a:buSzPts val="1800"/>
              </a:pPr>
              <a:r>
                <a:rPr lang="en" sz="2400" b="1">
                  <a:solidFill>
                    <a:srgbClr val="4075CF"/>
                  </a:solidFill>
                  <a:latin typeface="Avenir"/>
                  <a:ea typeface="Avenir"/>
                  <a:cs typeface="Avenir"/>
                  <a:sym typeface="Avenir"/>
                </a:rPr>
                <a:t>FACEBOOK</a:t>
              </a:r>
              <a:endParaRPr sz="1467"/>
            </a:p>
            <a:p>
              <a:pPr algn="r">
                <a:lnSpc>
                  <a:spcPct val="150000"/>
                </a:lnSpc>
                <a:buClr>
                  <a:srgbClr val="000000"/>
                </a:buClr>
                <a:buSzPts val="1800"/>
              </a:pPr>
              <a:r>
                <a:rPr lang="en" sz="2400" b="1">
                  <a:solidFill>
                    <a:srgbClr val="00B0F0"/>
                  </a:solidFill>
                  <a:latin typeface="Avenir"/>
                  <a:ea typeface="Avenir"/>
                  <a:cs typeface="Avenir"/>
                  <a:sym typeface="Avenir"/>
                </a:rPr>
                <a:t>TWITTER</a:t>
              </a:r>
              <a:endParaRPr sz="2400" b="1">
                <a:solidFill>
                  <a:srgbClr val="00B0F0"/>
                </a:solidFill>
                <a:latin typeface="Avenir"/>
                <a:ea typeface="Avenir"/>
                <a:cs typeface="Avenir"/>
                <a:sym typeface="Avenir"/>
              </a:endParaRPr>
            </a:p>
            <a:p>
              <a:pPr algn="r">
                <a:lnSpc>
                  <a:spcPct val="150000"/>
                </a:lnSpc>
                <a:buClr>
                  <a:srgbClr val="000000"/>
                </a:buClr>
                <a:buSzPts val="1800"/>
              </a:pPr>
              <a:r>
                <a:rPr lang="en" sz="2400" b="1">
                  <a:solidFill>
                    <a:srgbClr val="C15E42"/>
                  </a:solidFill>
                  <a:latin typeface="Avenir"/>
                  <a:ea typeface="Avenir"/>
                  <a:cs typeface="Avenir"/>
                  <a:sym typeface="Avenir"/>
                </a:rPr>
                <a:t>INSTAGRAM</a:t>
              </a:r>
              <a:endParaRPr sz="2400" b="1">
                <a:solidFill>
                  <a:srgbClr val="C15E42"/>
                </a:solidFill>
                <a:latin typeface="Avenir"/>
                <a:ea typeface="Avenir"/>
                <a:cs typeface="Avenir"/>
                <a:sym typeface="Avenir"/>
              </a:endParaRPr>
            </a:p>
            <a:p>
              <a:pPr algn="r">
                <a:lnSpc>
                  <a:spcPct val="150000"/>
                </a:lnSpc>
                <a:buClr>
                  <a:srgbClr val="000000"/>
                </a:buClr>
                <a:buSzPts val="1800"/>
              </a:pPr>
              <a:r>
                <a:rPr lang="en" sz="2400" b="1">
                  <a:solidFill>
                    <a:srgbClr val="FF0000"/>
                  </a:solidFill>
                  <a:latin typeface="Avenir"/>
                  <a:ea typeface="Avenir"/>
                  <a:cs typeface="Avenir"/>
                  <a:sym typeface="Avenir"/>
                </a:rPr>
                <a:t>YOUTUBE</a:t>
              </a:r>
              <a:endParaRPr sz="2400" b="1">
                <a:solidFill>
                  <a:srgbClr val="FF0000"/>
                </a:solidFill>
                <a:latin typeface="Avenir"/>
                <a:ea typeface="Avenir"/>
                <a:cs typeface="Avenir"/>
                <a:sym typeface="Avenir"/>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2E8E09-9641-45D4-82D3-E05559AE5EAC}"/>
              </a:ext>
            </a:extLst>
          </p:cNvPr>
          <p:cNvSpPr>
            <a:spLocks noGrp="1"/>
          </p:cNvSpPr>
          <p:nvPr>
            <p:ph type="body" idx="1"/>
          </p:nvPr>
        </p:nvSpPr>
        <p:spPr>
          <a:xfrm>
            <a:off x="838200" y="1825625"/>
            <a:ext cx="3873500" cy="4351200"/>
          </a:xfrm>
        </p:spPr>
        <p:txBody>
          <a:bodyPr/>
          <a:lstStyle/>
          <a:p>
            <a:r>
              <a:rPr lang="en-US" dirty="0"/>
              <a:t>Semiconductors able to change from conductor to insulator</a:t>
            </a:r>
          </a:p>
          <a:p>
            <a:r>
              <a:rPr lang="en-US" dirty="0"/>
              <a:t>Can either allow or prohibit current flow</a:t>
            </a:r>
          </a:p>
          <a:p>
            <a:r>
              <a:rPr lang="en-US" b="1" dirty="0"/>
              <a:t>Uses: </a:t>
            </a:r>
            <a:r>
              <a:rPr lang="en-US" dirty="0"/>
              <a:t>amplifiers, switch, voltage regulation, etc.</a:t>
            </a:r>
          </a:p>
        </p:txBody>
      </p:sp>
      <p:sp>
        <p:nvSpPr>
          <p:cNvPr id="4" name="Title 1">
            <a:extLst>
              <a:ext uri="{FF2B5EF4-FFF2-40B4-BE49-F238E27FC236}">
                <a16:creationId xmlns:a16="http://schemas.microsoft.com/office/drawing/2014/main" id="{1507E116-68AC-4E30-95B9-121DD9D4DEC1}"/>
              </a:ext>
            </a:extLst>
          </p:cNvPr>
          <p:cNvSpPr>
            <a:spLocks noGrp="1"/>
          </p:cNvSpPr>
          <p:nvPr>
            <p:ph type="title"/>
          </p:nvPr>
        </p:nvSpPr>
        <p:spPr>
          <a:xfrm>
            <a:off x="990600" y="365125"/>
            <a:ext cx="10515600" cy="1325600"/>
          </a:xfrm>
        </p:spPr>
        <p:txBody>
          <a:bodyPr/>
          <a:lstStyle/>
          <a:p>
            <a:r>
              <a:rPr lang="en-US" sz="3600" b="1" dirty="0">
                <a:solidFill>
                  <a:schemeClr val="tx1"/>
                </a:solidFill>
              </a:rPr>
              <a:t> Transistor</a:t>
            </a:r>
            <a:endParaRPr lang="en-US" b="1" dirty="0"/>
          </a:p>
        </p:txBody>
      </p:sp>
      <p:pic>
        <p:nvPicPr>
          <p:cNvPr id="16390" name="Picture 6" descr="Image result for darlington transistor">
            <a:extLst>
              <a:ext uri="{FF2B5EF4-FFF2-40B4-BE49-F238E27FC236}">
                <a16:creationId xmlns:a16="http://schemas.microsoft.com/office/drawing/2014/main" id="{DD6746D7-3441-47BB-BEDB-5AFFD6D2E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799" y="412483"/>
            <a:ext cx="2908301" cy="290830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 result for darlington transistor npn">
            <a:extLst>
              <a:ext uri="{FF2B5EF4-FFF2-40B4-BE49-F238E27FC236}">
                <a16:creationId xmlns:a16="http://schemas.microsoft.com/office/drawing/2014/main" id="{BD90544E-4B09-4D23-BA85-F30F5517B5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38" b="5336"/>
          <a:stretch/>
        </p:blipFill>
        <p:spPr bwMode="auto">
          <a:xfrm>
            <a:off x="6487468" y="3458862"/>
            <a:ext cx="3393132" cy="22815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BE215F-C86E-48B3-B04A-1B7E92D9DEA8}"/>
              </a:ext>
            </a:extLst>
          </p:cNvPr>
          <p:cNvSpPr txBox="1"/>
          <p:nvPr/>
        </p:nvSpPr>
        <p:spPr>
          <a:xfrm>
            <a:off x="6578599" y="2205461"/>
            <a:ext cx="406400" cy="369332"/>
          </a:xfrm>
          <a:prstGeom prst="rect">
            <a:avLst/>
          </a:prstGeom>
          <a:noFill/>
        </p:spPr>
        <p:txBody>
          <a:bodyPr wrap="square" rtlCol="0">
            <a:spAutoFit/>
          </a:bodyPr>
          <a:lstStyle/>
          <a:p>
            <a:r>
              <a:rPr lang="en-US" dirty="0"/>
              <a:t>B</a:t>
            </a:r>
          </a:p>
        </p:txBody>
      </p:sp>
      <p:sp>
        <p:nvSpPr>
          <p:cNvPr id="11" name="TextBox 10">
            <a:extLst>
              <a:ext uri="{FF2B5EF4-FFF2-40B4-BE49-F238E27FC236}">
                <a16:creationId xmlns:a16="http://schemas.microsoft.com/office/drawing/2014/main" id="{57C08689-6800-4ECE-87FB-1F3C3CCFE862}"/>
              </a:ext>
            </a:extLst>
          </p:cNvPr>
          <p:cNvSpPr txBox="1"/>
          <p:nvPr/>
        </p:nvSpPr>
        <p:spPr>
          <a:xfrm>
            <a:off x="6781798" y="2462829"/>
            <a:ext cx="406400" cy="369332"/>
          </a:xfrm>
          <a:prstGeom prst="rect">
            <a:avLst/>
          </a:prstGeom>
          <a:noFill/>
        </p:spPr>
        <p:txBody>
          <a:bodyPr wrap="square" rtlCol="0">
            <a:spAutoFit/>
          </a:bodyPr>
          <a:lstStyle/>
          <a:p>
            <a:r>
              <a:rPr lang="en-US" dirty="0"/>
              <a:t>C</a:t>
            </a:r>
          </a:p>
        </p:txBody>
      </p:sp>
      <p:sp>
        <p:nvSpPr>
          <p:cNvPr id="12" name="TextBox 11">
            <a:extLst>
              <a:ext uri="{FF2B5EF4-FFF2-40B4-BE49-F238E27FC236}">
                <a16:creationId xmlns:a16="http://schemas.microsoft.com/office/drawing/2014/main" id="{440643BD-3F46-41CD-8538-1BEF7ED80764}"/>
              </a:ext>
            </a:extLst>
          </p:cNvPr>
          <p:cNvSpPr txBox="1"/>
          <p:nvPr/>
        </p:nvSpPr>
        <p:spPr>
          <a:xfrm>
            <a:off x="6984998" y="2763122"/>
            <a:ext cx="406400" cy="369332"/>
          </a:xfrm>
          <a:prstGeom prst="rect">
            <a:avLst/>
          </a:prstGeom>
          <a:noFill/>
        </p:spPr>
        <p:txBody>
          <a:bodyPr wrap="square" rtlCol="0">
            <a:spAutoFit/>
          </a:bodyPr>
          <a:lstStyle/>
          <a:p>
            <a:r>
              <a:rPr lang="en-US" dirty="0"/>
              <a:t>E</a:t>
            </a:r>
          </a:p>
        </p:txBody>
      </p:sp>
    </p:spTree>
    <p:extLst>
      <p:ext uri="{BB962C8B-B14F-4D97-AF65-F5344CB8AC3E}">
        <p14:creationId xmlns:p14="http://schemas.microsoft.com/office/powerpoint/2010/main" val="3369685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F2013-DD59-4747-8F01-10B074607A83}"/>
              </a:ext>
            </a:extLst>
          </p:cNvPr>
          <p:cNvSpPr>
            <a:spLocks noGrp="1"/>
          </p:cNvSpPr>
          <p:nvPr>
            <p:ph type="title"/>
          </p:nvPr>
        </p:nvSpPr>
        <p:spPr>
          <a:xfrm>
            <a:off x="838200" y="2675625"/>
            <a:ext cx="10515600" cy="1325600"/>
          </a:xfrm>
        </p:spPr>
        <p:txBody>
          <a:bodyPr/>
          <a:lstStyle/>
          <a:p>
            <a:pPr algn="ctr"/>
            <a:r>
              <a:rPr lang="en-US" sz="7500" b="1" dirty="0"/>
              <a:t>The Circuit</a:t>
            </a:r>
          </a:p>
        </p:txBody>
      </p:sp>
    </p:spTree>
    <p:extLst>
      <p:ext uri="{BB962C8B-B14F-4D97-AF65-F5344CB8AC3E}">
        <p14:creationId xmlns:p14="http://schemas.microsoft.com/office/powerpoint/2010/main" val="2131261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829" y="0"/>
            <a:ext cx="10515600" cy="1045029"/>
          </a:xfrm>
        </p:spPr>
        <p:txBody>
          <a:bodyPr/>
          <a:lstStyle/>
          <a:p>
            <a:r>
              <a:rPr lang="en-US" dirty="0" smtClean="0"/>
              <a:t>  Hall sensor and Arduino Connection</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39" y="961902"/>
            <a:ext cx="11321143" cy="5131796"/>
          </a:xfrm>
          <a:prstGeom prst="rect">
            <a:avLst/>
          </a:prstGeom>
        </p:spPr>
      </p:pic>
    </p:spTree>
    <p:extLst>
      <p:ext uri="{BB962C8B-B14F-4D97-AF65-F5344CB8AC3E}">
        <p14:creationId xmlns:p14="http://schemas.microsoft.com/office/powerpoint/2010/main" val="2116271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332" y="23751"/>
            <a:ext cx="10515600" cy="1221287"/>
          </a:xfrm>
        </p:spPr>
        <p:txBody>
          <a:bodyPr/>
          <a:lstStyle/>
          <a:p>
            <a:r>
              <a:rPr lang="en-US" dirty="0" smtClean="0"/>
              <a:t>  Transistor and Electromagnet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57" y="983768"/>
            <a:ext cx="10645240" cy="5193057"/>
          </a:xfrm>
          <a:prstGeom prst="rect">
            <a:avLst/>
          </a:prstGeom>
        </p:spPr>
      </p:pic>
    </p:spTree>
    <p:extLst>
      <p:ext uri="{BB962C8B-B14F-4D97-AF65-F5344CB8AC3E}">
        <p14:creationId xmlns:p14="http://schemas.microsoft.com/office/powerpoint/2010/main" val="4388248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8EB8-534A-4F29-84A8-8BEF6356D8D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DA050DC-D85C-42F5-B3F6-2ECF3BCC5FB6}"/>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25D1026A-8F7B-4D7F-8CEE-68CF57EB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471277E-05EB-46F3-B8DB-D69B1CEF7B61}"/>
              </a:ext>
            </a:extLst>
          </p:cNvPr>
          <p:cNvPicPr>
            <a:picLocks noChangeAspect="1"/>
          </p:cNvPicPr>
          <p:nvPr/>
        </p:nvPicPr>
        <p:blipFill rotWithShape="1">
          <a:blip r:embed="rId2">
            <a:extLst>
              <a:ext uri="{28A0092B-C50C-407E-A947-70E740481C1C}">
                <a14:useLocalDpi xmlns:a14="http://schemas.microsoft.com/office/drawing/2010/main" val="0"/>
              </a:ext>
            </a:extLst>
          </a:blip>
          <a:srcRect l="12395" t="85370" r="74792"/>
          <a:stretch/>
        </p:blipFill>
        <p:spPr>
          <a:xfrm>
            <a:off x="0" y="5854700"/>
            <a:ext cx="1562100" cy="1003300"/>
          </a:xfrm>
          <a:prstGeom prst="rect">
            <a:avLst/>
          </a:prstGeom>
        </p:spPr>
      </p:pic>
    </p:spTree>
    <p:extLst>
      <p:ext uri="{BB962C8B-B14F-4D97-AF65-F5344CB8AC3E}">
        <p14:creationId xmlns:p14="http://schemas.microsoft.com/office/powerpoint/2010/main" val="26051959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69571-1316-49FB-AB92-C8EC7FB05F0C}"/>
              </a:ext>
            </a:extLst>
          </p:cNvPr>
          <p:cNvSpPr>
            <a:spLocks noGrp="1"/>
          </p:cNvSpPr>
          <p:nvPr>
            <p:ph type="title"/>
          </p:nvPr>
        </p:nvSpPr>
        <p:spPr>
          <a:xfrm>
            <a:off x="2085975" y="2355850"/>
            <a:ext cx="10515600" cy="1325600"/>
          </a:xfrm>
        </p:spPr>
        <p:txBody>
          <a:bodyPr/>
          <a:lstStyle/>
          <a:p>
            <a:r>
              <a:rPr lang="en-US" sz="6500" dirty="0"/>
              <a:t>The </a:t>
            </a:r>
            <a:r>
              <a:rPr lang="en-US" sz="6500" b="1" dirty="0"/>
              <a:t>Code</a:t>
            </a:r>
            <a:r>
              <a:rPr lang="en-US" sz="6500" dirty="0"/>
              <a:t> behind it all</a:t>
            </a:r>
          </a:p>
        </p:txBody>
      </p:sp>
    </p:spTree>
    <p:extLst>
      <p:ext uri="{BB962C8B-B14F-4D97-AF65-F5344CB8AC3E}">
        <p14:creationId xmlns:p14="http://schemas.microsoft.com/office/powerpoint/2010/main" val="31343695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8CA6-0D4B-49E5-8FCE-07D536A350B6}"/>
              </a:ext>
            </a:extLst>
          </p:cNvPr>
          <p:cNvSpPr>
            <a:spLocks noGrp="1"/>
          </p:cNvSpPr>
          <p:nvPr>
            <p:ph type="title"/>
          </p:nvPr>
        </p:nvSpPr>
        <p:spPr/>
        <p:txBody>
          <a:bodyPr/>
          <a:lstStyle/>
          <a:p>
            <a:r>
              <a:rPr lang="en-US" dirty="0" smtClean="0"/>
              <a:t>Simple If – Else Code</a:t>
            </a:r>
            <a:endParaRPr lang="en-US" dirty="0"/>
          </a:p>
        </p:txBody>
      </p:sp>
      <p:sp>
        <p:nvSpPr>
          <p:cNvPr id="3" name="Text Placeholder 2">
            <a:extLst>
              <a:ext uri="{FF2B5EF4-FFF2-40B4-BE49-F238E27FC236}">
                <a16:creationId xmlns:a16="http://schemas.microsoft.com/office/drawing/2014/main" id="{FEFB8C29-DAE9-4EE0-AD26-C95E1B80EC3B}"/>
              </a:ext>
            </a:extLst>
          </p:cNvPr>
          <p:cNvSpPr>
            <a:spLocks noGrp="1"/>
          </p:cNvSpPr>
          <p:nvPr>
            <p:ph type="body" idx="1"/>
          </p:nvPr>
        </p:nvSpPr>
        <p:spPr/>
        <p:txBody>
          <a:bodyPr/>
          <a:lstStyle/>
          <a:p>
            <a:r>
              <a:rPr lang="en-US" sz="2400" dirty="0" smtClean="0"/>
              <a:t>GitHub link - </a:t>
            </a:r>
            <a:r>
              <a:rPr lang="en-US" sz="2400" dirty="0">
                <a:hlinkClick r:id="rId2"/>
              </a:rPr>
              <a:t>https://</a:t>
            </a:r>
            <a:r>
              <a:rPr lang="en-US" sz="2400" dirty="0" smtClean="0">
                <a:hlinkClick r:id="rId2"/>
              </a:rPr>
              <a:t>github.com/The-Assembly/Magnetic_Levitation</a:t>
            </a:r>
            <a:endParaRPr lang="en-US" sz="2400" dirty="0" smtClean="0"/>
          </a:p>
          <a:p>
            <a:r>
              <a:rPr lang="en-US" sz="2400" dirty="0" smtClean="0"/>
              <a:t>Download file – </a:t>
            </a:r>
            <a:r>
              <a:rPr lang="en-US" sz="2400" dirty="0" err="1" smtClean="0"/>
              <a:t>levitator_ino_workshop.ino</a:t>
            </a:r>
            <a:endParaRPr lang="en-US" sz="2400" dirty="0" smtClean="0"/>
          </a:p>
          <a:p>
            <a:r>
              <a:rPr lang="en-US" sz="2400" dirty="0" smtClean="0"/>
              <a:t>Open it on Arduino IDE and Run it</a:t>
            </a:r>
            <a:endParaRPr lang="en-US" sz="2400" dirty="0"/>
          </a:p>
          <a:p>
            <a:endParaRPr lang="en-US" dirty="0"/>
          </a:p>
        </p:txBody>
      </p:sp>
    </p:spTree>
    <p:extLst>
      <p:ext uri="{BB962C8B-B14F-4D97-AF65-F5344CB8AC3E}">
        <p14:creationId xmlns:p14="http://schemas.microsoft.com/office/powerpoint/2010/main" val="14974261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dirty="0" smtClean="0"/>
              <a:t>Fun Challenge</a:t>
            </a:r>
            <a:endParaRPr lang="en-US" sz="5400" dirty="0"/>
          </a:p>
        </p:txBody>
      </p:sp>
      <p:sp>
        <p:nvSpPr>
          <p:cNvPr id="3" name="Text Placeholder 2"/>
          <p:cNvSpPr>
            <a:spLocks noGrp="1"/>
          </p:cNvSpPr>
          <p:nvPr>
            <p:ph type="body" idx="1"/>
          </p:nvPr>
        </p:nvSpPr>
        <p:spPr/>
        <p:txBody>
          <a:bodyPr/>
          <a:lstStyle/>
          <a:p>
            <a:pPr algn="ctr"/>
            <a:endParaRPr lang="en-US" sz="5400" dirty="0" smtClean="0"/>
          </a:p>
          <a:p>
            <a:pPr marL="186262" indent="0" algn="ctr">
              <a:buNone/>
            </a:pPr>
            <a:r>
              <a:rPr lang="en-US" sz="5400" dirty="0" smtClean="0"/>
              <a:t>Find the </a:t>
            </a:r>
            <a:r>
              <a:rPr lang="en-US" sz="5400" dirty="0" err="1" smtClean="0"/>
              <a:t>setpoint</a:t>
            </a:r>
            <a:r>
              <a:rPr lang="en-US" sz="5400" dirty="0" smtClean="0"/>
              <a:t> by </a:t>
            </a:r>
            <a:r>
              <a:rPr lang="en-US" sz="5400" dirty="0" err="1" smtClean="0"/>
              <a:t>youself</a:t>
            </a:r>
            <a:r>
              <a:rPr lang="en-US" sz="5400" dirty="0" smtClean="0"/>
              <a:t>!</a:t>
            </a:r>
          </a:p>
          <a:p>
            <a:pPr marL="186262" indent="0" algn="ctr">
              <a:buNone/>
            </a:pPr>
            <a:endParaRPr lang="en-US" sz="5400" dirty="0" smtClean="0"/>
          </a:p>
          <a:p>
            <a:pPr marL="186262" indent="0" algn="ctr">
              <a:buNone/>
            </a:pPr>
            <a:r>
              <a:rPr lang="en-US" sz="4400" dirty="0" smtClean="0"/>
              <a:t>Hint – 300 &lt; x &lt; 400</a:t>
            </a:r>
            <a:endParaRPr lang="en-US" sz="4400" dirty="0"/>
          </a:p>
        </p:txBody>
      </p:sp>
    </p:spTree>
    <p:extLst>
      <p:ext uri="{BB962C8B-B14F-4D97-AF65-F5344CB8AC3E}">
        <p14:creationId xmlns:p14="http://schemas.microsoft.com/office/powerpoint/2010/main" val="2723124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But there is a problem!</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37" y="1690725"/>
            <a:ext cx="7802064" cy="4382112"/>
          </a:xfrm>
          <a:prstGeom prst="rect">
            <a:avLst/>
          </a:prstGeom>
        </p:spPr>
      </p:pic>
    </p:spTree>
    <p:extLst>
      <p:ext uri="{BB962C8B-B14F-4D97-AF65-F5344CB8AC3E}">
        <p14:creationId xmlns:p14="http://schemas.microsoft.com/office/powerpoint/2010/main" val="3702635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5893-4C63-491C-A19F-6CA9C7EE3F64}"/>
              </a:ext>
            </a:extLst>
          </p:cNvPr>
          <p:cNvSpPr>
            <a:spLocks noGrp="1"/>
          </p:cNvSpPr>
          <p:nvPr>
            <p:ph type="title"/>
          </p:nvPr>
        </p:nvSpPr>
        <p:spPr/>
        <p:txBody>
          <a:bodyPr/>
          <a:lstStyle/>
          <a:p>
            <a:pPr algn="ctr"/>
            <a:r>
              <a:rPr lang="en-US" sz="4800" dirty="0" smtClean="0"/>
              <a:t>PID Controller</a:t>
            </a:r>
            <a:endParaRPr lang="en-US" sz="4800" dirty="0"/>
          </a:p>
        </p:txBody>
      </p:sp>
      <p:sp>
        <p:nvSpPr>
          <p:cNvPr id="3" name="Text Placeholder 2">
            <a:extLst>
              <a:ext uri="{FF2B5EF4-FFF2-40B4-BE49-F238E27FC236}">
                <a16:creationId xmlns:a16="http://schemas.microsoft.com/office/drawing/2014/main" id="{11E94EF7-7BC0-4A3A-80E0-7F93285E9AA3}"/>
              </a:ext>
            </a:extLst>
          </p:cNvPr>
          <p:cNvSpPr>
            <a:spLocks noGrp="1"/>
          </p:cNvSpPr>
          <p:nvPr>
            <p:ph type="body" idx="1"/>
          </p:nvPr>
        </p:nvSpPr>
        <p:spPr/>
        <p:txBody>
          <a:bodyPr/>
          <a:lstStyle/>
          <a:p>
            <a:pPr marL="186262" indent="0">
              <a:buNone/>
            </a:pPr>
            <a:endParaRPr lang="en-US" sz="4000" dirty="0"/>
          </a:p>
        </p:txBody>
      </p:sp>
      <p:pic>
        <p:nvPicPr>
          <p:cNvPr id="2050" name="Picture 2" descr="Image result for pid controller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08683"/>
            <a:ext cx="10126419" cy="349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9149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p:nvPr/>
        </p:nvSpPr>
        <p:spPr>
          <a:xfrm>
            <a:off x="2139600" y="169593"/>
            <a:ext cx="8229600" cy="857200"/>
          </a:xfrm>
          <a:prstGeom prst="rect">
            <a:avLst/>
          </a:prstGeom>
          <a:noFill/>
          <a:ln>
            <a:noFill/>
          </a:ln>
        </p:spPr>
        <p:txBody>
          <a:bodyPr spcFirstLastPara="1" wrap="square" lIns="91433" tIns="91433" rIns="91433" bIns="91433" anchor="ctr" anchorCtr="0">
            <a:noAutofit/>
          </a:bodyPr>
          <a:lstStyle/>
          <a:p>
            <a:pPr algn="ctr">
              <a:buClr>
                <a:srgbClr val="FFFFFF"/>
              </a:buClr>
              <a:buSzPts val="3300"/>
            </a:pPr>
            <a:r>
              <a:rPr lang="en" sz="4000" b="1" dirty="0">
                <a:solidFill>
                  <a:schemeClr val="dk1"/>
                </a:solidFill>
              </a:rPr>
              <a:t>Agenda</a:t>
            </a:r>
            <a:endParaRPr sz="4000" b="1" dirty="0">
              <a:solidFill>
                <a:schemeClr val="dk1"/>
              </a:solidFill>
            </a:endParaRPr>
          </a:p>
        </p:txBody>
      </p:sp>
      <p:sp>
        <p:nvSpPr>
          <p:cNvPr id="156" name="Google Shape;156;p29"/>
          <p:cNvSpPr txBox="1"/>
          <p:nvPr/>
        </p:nvSpPr>
        <p:spPr>
          <a:xfrm>
            <a:off x="968667" y="1026800"/>
            <a:ext cx="10413200" cy="4862000"/>
          </a:xfrm>
          <a:prstGeom prst="rect">
            <a:avLst/>
          </a:prstGeom>
          <a:noFill/>
          <a:ln>
            <a:noFill/>
          </a:ln>
        </p:spPr>
        <p:txBody>
          <a:bodyPr spcFirstLastPara="1" wrap="square" lIns="121900" tIns="121900" rIns="121900" bIns="121900" anchor="t" anchorCtr="0">
            <a:noAutofit/>
          </a:bodyPr>
          <a:lstStyle/>
          <a:p>
            <a:pPr marL="609585" indent="-440256">
              <a:buSzPts val="1600"/>
              <a:buChar char="●"/>
            </a:pPr>
            <a:r>
              <a:rPr lang="en-US" sz="2100" dirty="0"/>
              <a:t>Magnetic Levitation - What is it?</a:t>
            </a:r>
          </a:p>
          <a:p>
            <a:pPr marL="609585" indent="-440256">
              <a:buSzPts val="1600"/>
              <a:buChar char="●"/>
            </a:pPr>
            <a:r>
              <a:rPr lang="en-US" sz="2100" dirty="0"/>
              <a:t>Real life applications </a:t>
            </a:r>
          </a:p>
          <a:p>
            <a:pPr marL="609585" indent="-440256">
              <a:buSzPts val="1600"/>
              <a:buChar char="●"/>
            </a:pPr>
            <a:r>
              <a:rPr lang="en-US" sz="2100" dirty="0"/>
              <a:t>The design</a:t>
            </a:r>
          </a:p>
          <a:p>
            <a:pPr marL="609585" indent="-440256">
              <a:buSzPts val="1600"/>
              <a:buChar char="●"/>
            </a:pPr>
            <a:r>
              <a:rPr lang="en-US" sz="2100" dirty="0"/>
              <a:t>Components</a:t>
            </a:r>
          </a:p>
          <a:p>
            <a:pPr marL="1066785" lvl="1" indent="-440256">
              <a:buSzPts val="1600"/>
              <a:buChar char="●"/>
            </a:pPr>
            <a:r>
              <a:rPr lang="en-US" sz="2100" dirty="0">
                <a:solidFill>
                  <a:schemeClr val="tx2">
                    <a:lumMod val="25000"/>
                  </a:schemeClr>
                </a:solidFill>
              </a:rPr>
              <a:t>Neodymium magnets</a:t>
            </a:r>
          </a:p>
          <a:p>
            <a:pPr marL="1066785" lvl="1" indent="-440256">
              <a:buSzPts val="1600"/>
              <a:buChar char="●"/>
            </a:pPr>
            <a:r>
              <a:rPr lang="en-US" sz="2100" dirty="0">
                <a:solidFill>
                  <a:schemeClr val="tx2">
                    <a:lumMod val="25000"/>
                  </a:schemeClr>
                </a:solidFill>
              </a:rPr>
              <a:t>Arduino UNO</a:t>
            </a:r>
          </a:p>
          <a:p>
            <a:pPr marL="1066785" lvl="1" indent="-440256">
              <a:buSzPts val="1600"/>
              <a:buFontTx/>
              <a:buChar char="●"/>
            </a:pPr>
            <a:r>
              <a:rPr lang="en-US" sz="2100" dirty="0">
                <a:solidFill>
                  <a:schemeClr val="tx2">
                    <a:lumMod val="25000"/>
                  </a:schemeClr>
                </a:solidFill>
              </a:rPr>
              <a:t>Transistor</a:t>
            </a:r>
          </a:p>
          <a:p>
            <a:pPr marL="1066785" lvl="1" indent="-440256">
              <a:buSzPts val="1600"/>
              <a:buChar char="●"/>
            </a:pPr>
            <a:r>
              <a:rPr lang="en-US" sz="2100" dirty="0">
                <a:solidFill>
                  <a:schemeClr val="tx2">
                    <a:lumMod val="25000"/>
                  </a:schemeClr>
                </a:solidFill>
              </a:rPr>
              <a:t>Electromagnet</a:t>
            </a:r>
          </a:p>
          <a:p>
            <a:pPr marL="1066785" lvl="1" indent="-440256">
              <a:buSzPts val="1600"/>
              <a:buChar char="●"/>
            </a:pPr>
            <a:r>
              <a:rPr lang="en-US" sz="2100" dirty="0">
                <a:solidFill>
                  <a:schemeClr val="tx2">
                    <a:lumMod val="25000"/>
                  </a:schemeClr>
                </a:solidFill>
              </a:rPr>
              <a:t>Linear hall effect sensor</a:t>
            </a:r>
          </a:p>
          <a:p>
            <a:pPr marL="609585" indent="-440256">
              <a:buSzPts val="1600"/>
              <a:buChar char="●"/>
            </a:pPr>
            <a:r>
              <a:rPr lang="en-US" sz="2100" dirty="0"/>
              <a:t>How it Works</a:t>
            </a:r>
          </a:p>
          <a:p>
            <a:pPr marL="609585" indent="-440256">
              <a:buSzPts val="1600"/>
              <a:buFontTx/>
              <a:buChar char="●"/>
            </a:pPr>
            <a:r>
              <a:rPr lang="en-US" sz="2100" dirty="0"/>
              <a:t>Arduino IDE Code</a:t>
            </a:r>
          </a:p>
          <a:p>
            <a:pPr marL="1066785" lvl="1" indent="-440256">
              <a:buSzPts val="1600"/>
              <a:buChar char="●"/>
            </a:pPr>
            <a:r>
              <a:rPr lang="en-US" sz="2100" dirty="0">
                <a:solidFill>
                  <a:schemeClr val="tx2">
                    <a:lumMod val="25000"/>
                  </a:schemeClr>
                </a:solidFill>
              </a:rPr>
              <a:t>Without PID</a:t>
            </a:r>
          </a:p>
          <a:p>
            <a:pPr marL="1066785" lvl="1" indent="-440256">
              <a:buSzPts val="1600"/>
              <a:buChar char="●"/>
            </a:pPr>
            <a:r>
              <a:rPr lang="en-US" sz="2100" dirty="0">
                <a:solidFill>
                  <a:schemeClr val="tx2">
                    <a:lumMod val="25000"/>
                  </a:schemeClr>
                </a:solidFill>
              </a:rPr>
              <a:t>With PID</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1032" name="Picture 8" descr="Image result for pid controller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961" y="1027925"/>
            <a:ext cx="6470077" cy="4978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0940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How PID Controller works</a:t>
            </a:r>
            <a:endParaRPr lang="en-US" dirty="0"/>
          </a:p>
        </p:txBody>
      </p:sp>
      <p:sp>
        <p:nvSpPr>
          <p:cNvPr id="3" name="Text Placeholder 2"/>
          <p:cNvSpPr>
            <a:spLocks noGrp="1"/>
          </p:cNvSpPr>
          <p:nvPr>
            <p:ph type="body" idx="1"/>
          </p:nvPr>
        </p:nvSpPr>
        <p:spPr/>
        <p:txBody>
          <a:bodyPr/>
          <a:lstStyle/>
          <a:p>
            <a:endParaRPr lang="en-US"/>
          </a:p>
        </p:txBody>
      </p:sp>
      <p:pic>
        <p:nvPicPr>
          <p:cNvPr id="3074" name="Picture 2" descr="Image result for pid control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004" y="1825625"/>
            <a:ext cx="6749245" cy="4260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265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PID code on GitHub</a:t>
            </a:r>
            <a:endParaRPr lang="en-US" dirty="0"/>
          </a:p>
        </p:txBody>
      </p:sp>
      <p:sp>
        <p:nvSpPr>
          <p:cNvPr id="3" name="Text Placeholder 2"/>
          <p:cNvSpPr>
            <a:spLocks noGrp="1"/>
          </p:cNvSpPr>
          <p:nvPr>
            <p:ph type="body" idx="1"/>
          </p:nvPr>
        </p:nvSpPr>
        <p:spPr/>
        <p:txBody>
          <a:bodyPr/>
          <a:lstStyle/>
          <a:p>
            <a:r>
              <a:rPr lang="en-US" sz="2400" dirty="0"/>
              <a:t>GitHub link - </a:t>
            </a:r>
            <a:r>
              <a:rPr lang="en-US" sz="2400" dirty="0">
                <a:hlinkClick r:id="rId2"/>
              </a:rPr>
              <a:t>https://github.com/The-Assembly/Magnetic_Levitation</a:t>
            </a:r>
            <a:endParaRPr lang="en-US" sz="2400" dirty="0"/>
          </a:p>
          <a:p>
            <a:r>
              <a:rPr lang="en-US" sz="2400" dirty="0" smtClean="0"/>
              <a:t>Download file – </a:t>
            </a:r>
            <a:r>
              <a:rPr lang="en-US" sz="2400" dirty="0" err="1" smtClean="0"/>
              <a:t>levitator_pid_ino.ino</a:t>
            </a:r>
            <a:endParaRPr lang="en-US" sz="2400" dirty="0" smtClean="0"/>
          </a:p>
          <a:p>
            <a:r>
              <a:rPr lang="en-US" sz="2400" dirty="0" smtClean="0"/>
              <a:t>Run in Arduino IDE</a:t>
            </a:r>
            <a:endParaRPr lang="en-US" sz="2400" dirty="0"/>
          </a:p>
        </p:txBody>
      </p:sp>
    </p:spTree>
    <p:extLst>
      <p:ext uri="{BB962C8B-B14F-4D97-AF65-F5344CB8AC3E}">
        <p14:creationId xmlns:p14="http://schemas.microsoft.com/office/powerpoint/2010/main" val="1826056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PID Tuning Method</a:t>
            </a:r>
            <a:endParaRPr lang="en-US" dirty="0"/>
          </a:p>
        </p:txBody>
      </p:sp>
      <p:sp>
        <p:nvSpPr>
          <p:cNvPr id="3" name="Text Placeholder 2"/>
          <p:cNvSpPr>
            <a:spLocks noGrp="1"/>
          </p:cNvSpPr>
          <p:nvPr>
            <p:ph type="body" idx="1"/>
          </p:nvPr>
        </p:nvSpPr>
        <p:spPr/>
        <p:txBody>
          <a:bodyPr/>
          <a:lstStyle/>
          <a:p>
            <a:pPr fontAlgn="base"/>
            <a:r>
              <a:rPr lang="en-US" sz="2400" dirty="0"/>
              <a:t>Set all </a:t>
            </a:r>
            <a:r>
              <a:rPr lang="en-US" sz="2400" dirty="0" smtClean="0"/>
              <a:t>values </a:t>
            </a:r>
            <a:r>
              <a:rPr lang="en-US" sz="2400" dirty="0"/>
              <a:t>to zero.</a:t>
            </a:r>
          </a:p>
          <a:p>
            <a:pPr fontAlgn="base"/>
            <a:r>
              <a:rPr lang="en-US" sz="2400" dirty="0"/>
              <a:t>Increase the P </a:t>
            </a:r>
            <a:r>
              <a:rPr lang="en-US" sz="2400" dirty="0" smtClean="0"/>
              <a:t>value </a:t>
            </a:r>
            <a:r>
              <a:rPr lang="en-US" sz="2400" dirty="0"/>
              <a:t>until the response to a disturbance is steady oscillation.</a:t>
            </a:r>
          </a:p>
          <a:p>
            <a:pPr fontAlgn="base"/>
            <a:r>
              <a:rPr lang="en-US" sz="2400" dirty="0"/>
              <a:t>Increase the D </a:t>
            </a:r>
            <a:r>
              <a:rPr lang="en-US" sz="2400" dirty="0" smtClean="0"/>
              <a:t>value </a:t>
            </a:r>
            <a:r>
              <a:rPr lang="en-US" sz="2400" dirty="0"/>
              <a:t>until the </a:t>
            </a:r>
            <a:r>
              <a:rPr lang="en-US" sz="2400" dirty="0" err="1"/>
              <a:t>the</a:t>
            </a:r>
            <a:r>
              <a:rPr lang="en-US" sz="2400" dirty="0"/>
              <a:t> oscillations go away (i.e. it's critically damped).</a:t>
            </a:r>
          </a:p>
          <a:p>
            <a:pPr fontAlgn="base"/>
            <a:r>
              <a:rPr lang="en-US" sz="2400" dirty="0"/>
              <a:t>Repeat steps 2 and 3 until increasing the D </a:t>
            </a:r>
            <a:r>
              <a:rPr lang="en-US" sz="2400" dirty="0" smtClean="0"/>
              <a:t>value </a:t>
            </a:r>
            <a:r>
              <a:rPr lang="en-US" sz="2400" dirty="0"/>
              <a:t>does not stop the oscillations.</a:t>
            </a:r>
          </a:p>
          <a:p>
            <a:pPr fontAlgn="base"/>
            <a:r>
              <a:rPr lang="en-US" sz="2400" dirty="0"/>
              <a:t>Set P and D to the last stable values.</a:t>
            </a:r>
          </a:p>
          <a:p>
            <a:pPr fontAlgn="base"/>
            <a:r>
              <a:rPr lang="en-US" sz="2400" dirty="0"/>
              <a:t>Increase the I gain until it brings you to the </a:t>
            </a:r>
            <a:r>
              <a:rPr lang="en-US" sz="2400" dirty="0" err="1"/>
              <a:t>setpoint</a:t>
            </a:r>
            <a:r>
              <a:rPr lang="en-US" sz="2400" dirty="0"/>
              <a:t> with the number of oscillations desired (normally </a:t>
            </a:r>
            <a:r>
              <a:rPr lang="en-US" sz="2400" dirty="0" smtClean="0"/>
              <a:t>zero)</a:t>
            </a:r>
            <a:endParaRPr lang="en-US" sz="2400" dirty="0"/>
          </a:p>
        </p:txBody>
      </p:sp>
    </p:spTree>
    <p:extLst>
      <p:ext uri="{BB962C8B-B14F-4D97-AF65-F5344CB8AC3E}">
        <p14:creationId xmlns:p14="http://schemas.microsoft.com/office/powerpoint/2010/main" val="1473065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Fun Challenge</a:t>
            </a:r>
            <a:endParaRPr lang="en-US" sz="4400" dirty="0"/>
          </a:p>
        </p:txBody>
      </p:sp>
      <p:sp>
        <p:nvSpPr>
          <p:cNvPr id="3" name="Text Placeholder 2"/>
          <p:cNvSpPr>
            <a:spLocks noGrp="1"/>
          </p:cNvSpPr>
          <p:nvPr>
            <p:ph type="body" idx="1"/>
          </p:nvPr>
        </p:nvSpPr>
        <p:spPr/>
        <p:txBody>
          <a:bodyPr/>
          <a:lstStyle/>
          <a:p>
            <a:pPr marL="186262" indent="0" algn="ctr">
              <a:buNone/>
            </a:pPr>
            <a:r>
              <a:rPr lang="en-US" sz="4800" dirty="0" smtClean="0"/>
              <a:t>Find PID Values by yourself</a:t>
            </a:r>
          </a:p>
          <a:p>
            <a:pPr marL="186262" indent="0" algn="ctr">
              <a:buNone/>
            </a:pPr>
            <a:r>
              <a:rPr lang="en-US" sz="3600" dirty="0" smtClean="0"/>
              <a:t>Hint:- </a:t>
            </a:r>
          </a:p>
          <a:p>
            <a:pPr marL="186262" indent="0" algn="ctr">
              <a:buNone/>
            </a:pPr>
            <a:r>
              <a:rPr lang="en-US" sz="3200" dirty="0" smtClean="0"/>
              <a:t>0 &lt; </a:t>
            </a:r>
            <a:r>
              <a:rPr lang="en-US" sz="3200" dirty="0" err="1" smtClean="0"/>
              <a:t>Kp</a:t>
            </a:r>
            <a:r>
              <a:rPr lang="en-US" sz="3200" dirty="0" smtClean="0"/>
              <a:t> &lt; 3</a:t>
            </a:r>
          </a:p>
          <a:p>
            <a:pPr marL="186262" indent="0" algn="ctr">
              <a:buNone/>
            </a:pPr>
            <a:r>
              <a:rPr lang="en-US" sz="3200" dirty="0" smtClean="0"/>
              <a:t>0 &lt; Ki &lt; 0.5</a:t>
            </a:r>
          </a:p>
          <a:p>
            <a:pPr marL="186262" indent="0" algn="ctr">
              <a:buNone/>
            </a:pPr>
            <a:r>
              <a:rPr lang="en-US" sz="3200" dirty="0" smtClean="0"/>
              <a:t>0 &lt; </a:t>
            </a:r>
            <a:r>
              <a:rPr lang="en-US" sz="3200" dirty="0" err="1" smtClean="0"/>
              <a:t>Kd</a:t>
            </a:r>
            <a:r>
              <a:rPr lang="en-US" sz="3200" dirty="0" smtClean="0"/>
              <a:t> &lt; 0.5</a:t>
            </a:r>
          </a:p>
          <a:p>
            <a:pPr algn="ctr"/>
            <a:endParaRPr lang="en-US" sz="4800" dirty="0"/>
          </a:p>
        </p:txBody>
      </p:sp>
    </p:spTree>
    <p:extLst>
      <p:ext uri="{BB962C8B-B14F-4D97-AF65-F5344CB8AC3E}">
        <p14:creationId xmlns:p14="http://schemas.microsoft.com/office/powerpoint/2010/main" val="409010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PID Spoiler Alert</a:t>
            </a:r>
            <a:endParaRPr lang="en-US" dirty="0"/>
          </a:p>
        </p:txBody>
      </p:sp>
      <p:sp>
        <p:nvSpPr>
          <p:cNvPr id="3" name="Text Placeholder 2"/>
          <p:cNvSpPr>
            <a:spLocks noGrp="1"/>
          </p:cNvSpPr>
          <p:nvPr>
            <p:ph type="body" idx="1"/>
          </p:nvPr>
        </p:nvSpPr>
        <p:spPr/>
        <p:txBody>
          <a:bodyPr/>
          <a:lstStyle/>
          <a:p>
            <a:pPr marL="186262" indent="0">
              <a:buNone/>
            </a:pPr>
            <a:r>
              <a:rPr lang="en-US" sz="6000" dirty="0" err="1" smtClean="0"/>
              <a:t>Kp</a:t>
            </a:r>
            <a:r>
              <a:rPr lang="en-US" sz="6000" dirty="0" smtClean="0"/>
              <a:t> = 2</a:t>
            </a:r>
          </a:p>
          <a:p>
            <a:pPr marL="186262" indent="0">
              <a:buNone/>
            </a:pPr>
            <a:r>
              <a:rPr lang="en-US" sz="6000" dirty="0" smtClean="0"/>
              <a:t>Ki = 0.11</a:t>
            </a:r>
          </a:p>
          <a:p>
            <a:pPr marL="186262" indent="0">
              <a:buNone/>
            </a:pPr>
            <a:r>
              <a:rPr lang="en-US" sz="6000" dirty="0" err="1" smtClean="0"/>
              <a:t>Kd</a:t>
            </a:r>
            <a:r>
              <a:rPr lang="en-US" sz="6000" dirty="0" smtClean="0"/>
              <a:t> = 0.1</a:t>
            </a:r>
            <a:endParaRPr lang="en-US" sz="6000" dirty="0"/>
          </a:p>
        </p:txBody>
      </p:sp>
    </p:spTree>
    <p:extLst>
      <p:ext uri="{BB962C8B-B14F-4D97-AF65-F5344CB8AC3E}">
        <p14:creationId xmlns:p14="http://schemas.microsoft.com/office/powerpoint/2010/main" val="2690158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1D949-FAAB-4438-A36B-5E8A51B970E6}"/>
              </a:ext>
            </a:extLst>
          </p:cNvPr>
          <p:cNvSpPr>
            <a:spLocks noGrp="1"/>
          </p:cNvSpPr>
          <p:nvPr>
            <p:ph type="title"/>
          </p:nvPr>
        </p:nvSpPr>
        <p:spPr>
          <a:xfrm>
            <a:off x="1304925" y="218400"/>
            <a:ext cx="10515600" cy="1325600"/>
          </a:xfrm>
        </p:spPr>
        <p:txBody>
          <a:bodyPr/>
          <a:lstStyle/>
          <a:p>
            <a:r>
              <a:rPr lang="en-US" dirty="0"/>
              <a:t>Next workshop </a:t>
            </a:r>
            <a:r>
              <a:rPr lang="en-US" dirty="0" smtClean="0"/>
              <a:t>teaser - </a:t>
            </a:r>
            <a:r>
              <a:rPr lang="en-US" dirty="0"/>
              <a:t>Closing</a:t>
            </a:r>
            <a:r>
              <a:rPr lang="en-GB" dirty="0"/>
              <a:t/>
            </a:r>
            <a:br>
              <a:rPr lang="en-GB" dirty="0"/>
            </a:br>
            <a:endParaRPr lang="en-GB" dirty="0"/>
          </a:p>
        </p:txBody>
      </p:sp>
      <p:sp>
        <p:nvSpPr>
          <p:cNvPr id="4" name="Text Placeholder 3"/>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9162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666B3-9EA7-4A7B-841C-C44FC9398673}"/>
              </a:ext>
            </a:extLst>
          </p:cNvPr>
          <p:cNvSpPr>
            <a:spLocks noGrp="1"/>
          </p:cNvSpPr>
          <p:nvPr>
            <p:ph type="title"/>
          </p:nvPr>
        </p:nvSpPr>
        <p:spPr/>
        <p:txBody>
          <a:bodyPr/>
          <a:lstStyle/>
          <a:p>
            <a:pPr algn="ctr"/>
            <a:r>
              <a:rPr lang="en-US" sz="3600" dirty="0"/>
              <a:t>Magnetic Levitation</a:t>
            </a:r>
            <a:endParaRPr lang="en-US" dirty="0"/>
          </a:p>
        </p:txBody>
      </p:sp>
      <p:sp>
        <p:nvSpPr>
          <p:cNvPr id="3" name="Text Placeholder 2">
            <a:extLst>
              <a:ext uri="{FF2B5EF4-FFF2-40B4-BE49-F238E27FC236}">
                <a16:creationId xmlns:a16="http://schemas.microsoft.com/office/drawing/2014/main" id="{B736B4F4-1EE5-43CC-91D8-0140C9468BC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56127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2CE1-B459-46A6-8649-830F723E6FEA}"/>
              </a:ext>
            </a:extLst>
          </p:cNvPr>
          <p:cNvSpPr>
            <a:spLocks noGrp="1"/>
          </p:cNvSpPr>
          <p:nvPr>
            <p:ph type="title"/>
          </p:nvPr>
        </p:nvSpPr>
        <p:spPr>
          <a:xfrm>
            <a:off x="1066800" y="402054"/>
            <a:ext cx="10515600" cy="1325600"/>
          </a:xfrm>
        </p:spPr>
        <p:txBody>
          <a:bodyPr/>
          <a:lstStyle/>
          <a:p>
            <a:r>
              <a:rPr lang="en-US" sz="3600" b="1" dirty="0"/>
              <a:t>  </a:t>
            </a:r>
            <a:r>
              <a:rPr lang="en-US" sz="3600" b="1" u="sng" dirty="0"/>
              <a:t>Real life applications </a:t>
            </a:r>
            <a:r>
              <a:rPr lang="en-US" sz="3600" dirty="0"/>
              <a:t/>
            </a:r>
            <a:br>
              <a:rPr lang="en-US" sz="3600" dirty="0"/>
            </a:br>
            <a:endParaRPr lang="en-US" dirty="0"/>
          </a:p>
        </p:txBody>
      </p:sp>
      <p:sp>
        <p:nvSpPr>
          <p:cNvPr id="3" name="Text Placeholder 2">
            <a:extLst>
              <a:ext uri="{FF2B5EF4-FFF2-40B4-BE49-F238E27FC236}">
                <a16:creationId xmlns:a16="http://schemas.microsoft.com/office/drawing/2014/main" id="{D4063189-8BDC-4D24-B619-B98C3D88AA77}"/>
              </a:ext>
            </a:extLst>
          </p:cNvPr>
          <p:cNvSpPr>
            <a:spLocks noGrp="1"/>
          </p:cNvSpPr>
          <p:nvPr>
            <p:ph type="body" idx="1"/>
          </p:nvPr>
        </p:nvSpPr>
        <p:spPr/>
        <p:txBody>
          <a:bodyPr/>
          <a:lstStyle/>
          <a:p>
            <a:r>
              <a:rPr lang="en-US" sz="2800" dirty="0">
                <a:latin typeface="Arial Black" panose="020B0A04020102020204" pitchFamily="34" charset="0"/>
              </a:rPr>
              <a:t>Maglev transportation</a:t>
            </a:r>
          </a:p>
          <a:p>
            <a:pPr marL="186262" indent="0">
              <a:buNone/>
            </a:pPr>
            <a:endParaRPr lang="en-US" sz="2800" dirty="0">
              <a:latin typeface="Arial Black" panose="020B0A04020102020204" pitchFamily="34" charset="0"/>
            </a:endParaRPr>
          </a:p>
          <a:p>
            <a:r>
              <a:rPr lang="en-US" sz="2800" dirty="0">
                <a:latin typeface="Arial Black" panose="020B0A04020102020204" pitchFamily="34" charset="0"/>
              </a:rPr>
              <a:t>Levitation melting</a:t>
            </a:r>
          </a:p>
          <a:p>
            <a:endParaRPr lang="en-US" sz="2800" dirty="0">
              <a:latin typeface="Arial Black" panose="020B0A04020102020204" pitchFamily="34" charset="0"/>
            </a:endParaRPr>
          </a:p>
          <a:p>
            <a:r>
              <a:rPr lang="en-US" sz="2800" dirty="0">
                <a:latin typeface="Arial Black" panose="020B0A04020102020204" pitchFamily="34" charset="0"/>
              </a:rPr>
              <a:t>Toys </a:t>
            </a:r>
          </a:p>
          <a:p>
            <a:endParaRPr lang="en-US" sz="2800" dirty="0"/>
          </a:p>
        </p:txBody>
      </p:sp>
    </p:spTree>
    <p:extLst>
      <p:ext uri="{BB962C8B-B14F-4D97-AF65-F5344CB8AC3E}">
        <p14:creationId xmlns:p14="http://schemas.microsoft.com/office/powerpoint/2010/main" val="1563666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96F0A7-A493-4C3B-B1F3-481544321DF8}"/>
              </a:ext>
            </a:extLst>
          </p:cNvPr>
          <p:cNvSpPr>
            <a:spLocks noGrp="1"/>
          </p:cNvSpPr>
          <p:nvPr>
            <p:ph type="body" idx="1"/>
          </p:nvPr>
        </p:nvSpPr>
        <p:spPr/>
        <p:txBody>
          <a:bodyPr/>
          <a:lstStyle/>
          <a:p>
            <a:pPr marL="186262" indent="0">
              <a:buNone/>
            </a:pPr>
            <a:r>
              <a:rPr lang="en-US" dirty="0"/>
              <a:t> </a:t>
            </a:r>
          </a:p>
        </p:txBody>
      </p:sp>
      <p:sp>
        <p:nvSpPr>
          <p:cNvPr id="6" name="Title 5">
            <a:extLst>
              <a:ext uri="{FF2B5EF4-FFF2-40B4-BE49-F238E27FC236}">
                <a16:creationId xmlns:a16="http://schemas.microsoft.com/office/drawing/2014/main" id="{7AAABD16-6952-4734-9935-95A9AA9E4A69}"/>
              </a:ext>
            </a:extLst>
          </p:cNvPr>
          <p:cNvSpPr>
            <a:spLocks noGrp="1"/>
          </p:cNvSpPr>
          <p:nvPr>
            <p:ph type="title"/>
          </p:nvPr>
        </p:nvSpPr>
        <p:spPr/>
        <p:txBody>
          <a:bodyPr/>
          <a:lstStyle/>
          <a:p>
            <a:endParaRPr lang="en-US" dirty="0"/>
          </a:p>
        </p:txBody>
      </p:sp>
      <p:pic>
        <p:nvPicPr>
          <p:cNvPr id="1030" name="Picture 6" descr="Image result for Shanghai Maglev:">
            <a:extLst>
              <a:ext uri="{FF2B5EF4-FFF2-40B4-BE49-F238E27FC236}">
                <a16:creationId xmlns:a16="http://schemas.microsoft.com/office/drawing/2014/main" id="{954091A2-DCA4-404B-B220-FDF9F7BEA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82" t="675" r="85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2ED374-B3BE-4784-992D-24195827226E}"/>
              </a:ext>
            </a:extLst>
          </p:cNvPr>
          <p:cNvSpPr txBox="1"/>
          <p:nvPr/>
        </p:nvSpPr>
        <p:spPr>
          <a:xfrm>
            <a:off x="8512629" y="365125"/>
            <a:ext cx="3827577" cy="1892826"/>
          </a:xfrm>
          <a:prstGeom prst="rect">
            <a:avLst/>
          </a:prstGeom>
          <a:noFill/>
        </p:spPr>
        <p:txBody>
          <a:bodyPr wrap="square" rtlCol="0">
            <a:spAutoFit/>
          </a:bodyPr>
          <a:lstStyle/>
          <a:p>
            <a:r>
              <a:rPr lang="en-US" sz="3900" b="1" dirty="0">
                <a:solidFill>
                  <a:schemeClr val="bg1"/>
                </a:solidFill>
                <a:latin typeface="Arial Black" panose="020B0A04020102020204" pitchFamily="34" charset="0"/>
              </a:rPr>
              <a:t>Shanghai </a:t>
            </a:r>
          </a:p>
          <a:p>
            <a:r>
              <a:rPr lang="en-US" sz="3900" b="1" dirty="0">
                <a:solidFill>
                  <a:schemeClr val="bg1"/>
                </a:solidFill>
                <a:latin typeface="Arial Black" panose="020B0A04020102020204" pitchFamily="34" charset="0"/>
              </a:rPr>
              <a:t>         Maglev</a:t>
            </a:r>
          </a:p>
          <a:p>
            <a:endParaRPr lang="en-US" sz="3900" dirty="0">
              <a:latin typeface="Arial Black" panose="020B0A04020102020204" pitchFamily="34" charset="0"/>
            </a:endParaRPr>
          </a:p>
        </p:txBody>
      </p:sp>
      <p:sp>
        <p:nvSpPr>
          <p:cNvPr id="8" name="TextBox 7">
            <a:extLst>
              <a:ext uri="{FF2B5EF4-FFF2-40B4-BE49-F238E27FC236}">
                <a16:creationId xmlns:a16="http://schemas.microsoft.com/office/drawing/2014/main" id="{D26500FF-0E56-4D2E-A0BC-161FFCCC0A06}"/>
              </a:ext>
            </a:extLst>
          </p:cNvPr>
          <p:cNvSpPr txBox="1"/>
          <p:nvPr/>
        </p:nvSpPr>
        <p:spPr>
          <a:xfrm>
            <a:off x="489857" y="5323114"/>
            <a:ext cx="2971800" cy="646331"/>
          </a:xfrm>
          <a:prstGeom prst="rect">
            <a:avLst/>
          </a:prstGeom>
          <a:noFill/>
        </p:spPr>
        <p:txBody>
          <a:bodyPr wrap="square" rtlCol="0">
            <a:spAutoFit/>
          </a:bodyPr>
          <a:lstStyle/>
          <a:p>
            <a:r>
              <a:rPr lang="en-US" b="1" dirty="0">
                <a:solidFill>
                  <a:schemeClr val="accent1">
                    <a:lumMod val="75000"/>
                  </a:schemeClr>
                </a:solidFill>
                <a:latin typeface="Arial Black" panose="020B0A04020102020204" pitchFamily="34" charset="0"/>
              </a:rPr>
              <a:t>Fastest Commercial train in the world!</a:t>
            </a:r>
          </a:p>
        </p:txBody>
      </p:sp>
    </p:spTree>
    <p:extLst>
      <p:ext uri="{BB962C8B-B14F-4D97-AF65-F5344CB8AC3E}">
        <p14:creationId xmlns:p14="http://schemas.microsoft.com/office/powerpoint/2010/main" val="131497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p:cTn id="7" dur="1000" fill="hold"/>
                                        <p:tgtEl>
                                          <p:spTgt spid="1030"/>
                                        </p:tgtEl>
                                        <p:attrNameLst>
                                          <p:attrName>ppt_w</p:attrName>
                                        </p:attrNameLst>
                                      </p:cBhvr>
                                      <p:tavLst>
                                        <p:tav tm="0">
                                          <p:val>
                                            <p:fltVal val="0"/>
                                          </p:val>
                                        </p:tav>
                                        <p:tav tm="100000">
                                          <p:val>
                                            <p:strVal val="#ppt_w"/>
                                          </p:val>
                                        </p:tav>
                                      </p:tavLst>
                                    </p:anim>
                                    <p:anim calcmode="lin" valueType="num">
                                      <p:cBhvr>
                                        <p:cTn id="8" dur="1000" fill="hold"/>
                                        <p:tgtEl>
                                          <p:spTgt spid="1030"/>
                                        </p:tgtEl>
                                        <p:attrNameLst>
                                          <p:attrName>ppt_h</p:attrName>
                                        </p:attrNameLst>
                                      </p:cBhvr>
                                      <p:tavLst>
                                        <p:tav tm="0">
                                          <p:val>
                                            <p:fltVal val="0"/>
                                          </p:val>
                                        </p:tav>
                                        <p:tav tm="100000">
                                          <p:val>
                                            <p:strVal val="#ppt_h"/>
                                          </p:val>
                                        </p:tav>
                                      </p:tavLst>
                                    </p:anim>
                                    <p:anim calcmode="lin" valueType="num">
                                      <p:cBhvr>
                                        <p:cTn id="9" dur="1000" fill="hold"/>
                                        <p:tgtEl>
                                          <p:spTgt spid="1030"/>
                                        </p:tgtEl>
                                        <p:attrNameLst>
                                          <p:attrName>style.rotation</p:attrName>
                                        </p:attrNameLst>
                                      </p:cBhvr>
                                      <p:tavLst>
                                        <p:tav tm="0">
                                          <p:val>
                                            <p:fltVal val="90"/>
                                          </p:val>
                                        </p:tav>
                                        <p:tav tm="100000">
                                          <p:val>
                                            <p:fltVal val="0"/>
                                          </p:val>
                                        </p:tav>
                                      </p:tavLst>
                                    </p:anim>
                                    <p:animEffect transition="in" filter="fade">
                                      <p:cBhvr>
                                        <p:cTn id="10" dur="1000"/>
                                        <p:tgtEl>
                                          <p:spTgt spid="1030"/>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002A66-D37E-4440-B8A5-1DC0F4D7E805}"/>
              </a:ext>
            </a:extLst>
          </p:cNvPr>
          <p:cNvSpPr>
            <a:spLocks noGrp="1"/>
          </p:cNvSpPr>
          <p:nvPr>
            <p:ph type="body" idx="1"/>
          </p:nvPr>
        </p:nvSpPr>
        <p:spPr>
          <a:xfrm>
            <a:off x="351638" y="1066309"/>
            <a:ext cx="10515600" cy="4351200"/>
          </a:xfrm>
        </p:spPr>
        <p:txBody>
          <a:bodyPr/>
          <a:lstStyle/>
          <a:p>
            <a:pPr>
              <a:buFont typeface="Courier New" panose="02070309020205020404" pitchFamily="49" charset="0"/>
              <a:buChar char="o"/>
            </a:pPr>
            <a:endParaRPr lang="en-US" b="1" dirty="0"/>
          </a:p>
          <a:p>
            <a:pPr>
              <a:buFont typeface="Courier New" panose="02070309020205020404" pitchFamily="49" charset="0"/>
              <a:buChar char="o"/>
            </a:pPr>
            <a:r>
              <a:rPr lang="en-US" b="1" dirty="0"/>
              <a:t>Top Speed: 431 km/h (267 mph)</a:t>
            </a:r>
          </a:p>
          <a:p>
            <a:pPr>
              <a:buFont typeface="Courier New" panose="02070309020205020404" pitchFamily="49" charset="0"/>
              <a:buChar char="o"/>
            </a:pPr>
            <a:r>
              <a:rPr lang="en-US" b="1" dirty="0"/>
              <a:t>Reaches 354 km/h in 2 minutes</a:t>
            </a:r>
          </a:p>
          <a:p>
            <a:pPr>
              <a:buFont typeface="Courier New" panose="02070309020205020404" pitchFamily="49" charset="0"/>
              <a:buChar char="o"/>
            </a:pPr>
            <a:r>
              <a:rPr lang="en-US" b="1" dirty="0"/>
              <a:t>Cost: 546 million AED over 2.5 years</a:t>
            </a:r>
          </a:p>
          <a:p>
            <a:pPr>
              <a:buFont typeface="Courier New" panose="02070309020205020404" pitchFamily="49" charset="0"/>
              <a:buChar char="o"/>
            </a:pPr>
            <a:r>
              <a:rPr lang="en-US" b="1" dirty="0"/>
              <a:t>30.5 km long track</a:t>
            </a:r>
          </a:p>
          <a:p>
            <a:pPr>
              <a:buFont typeface="Courier New" panose="02070309020205020404" pitchFamily="49" charset="0"/>
              <a:buChar char="o"/>
            </a:pPr>
            <a:r>
              <a:rPr lang="en-US" b="1" dirty="0"/>
              <a:t>Takes 7 min &amp; 20 seconds  to complete journey</a:t>
            </a:r>
          </a:p>
          <a:p>
            <a:pPr>
              <a:buFont typeface="Courier New" panose="02070309020205020404" pitchFamily="49" charset="0"/>
              <a:buChar char="o"/>
            </a:pPr>
            <a:r>
              <a:rPr lang="en-US" b="1" dirty="0"/>
              <a:t>Uses magnetic levitation!</a:t>
            </a:r>
          </a:p>
          <a:p>
            <a:pPr>
              <a:buFont typeface="Courier New" panose="02070309020205020404" pitchFamily="49" charset="0"/>
              <a:buChar char="o"/>
            </a:pPr>
            <a:endParaRPr lang="en-US" b="1" dirty="0"/>
          </a:p>
        </p:txBody>
      </p:sp>
      <p:pic>
        <p:nvPicPr>
          <p:cNvPr id="4" name="Picture 6" descr="Image result for Shanghai Maglev:">
            <a:extLst>
              <a:ext uri="{FF2B5EF4-FFF2-40B4-BE49-F238E27FC236}">
                <a16:creationId xmlns:a16="http://schemas.microsoft.com/office/drawing/2014/main" id="{2A2FC7E2-81E3-46BE-9743-AB85426596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82" t="675" r="8593"/>
          <a:stretch/>
        </p:blipFill>
        <p:spPr bwMode="auto">
          <a:xfrm>
            <a:off x="6467912" y="1066309"/>
            <a:ext cx="4728596" cy="472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059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7216-A91B-4FA1-9234-A1D914878A7F}"/>
              </a:ext>
            </a:extLst>
          </p:cNvPr>
          <p:cNvSpPr>
            <a:spLocks noGrp="1"/>
          </p:cNvSpPr>
          <p:nvPr>
            <p:ph type="title"/>
          </p:nvPr>
        </p:nvSpPr>
        <p:spPr>
          <a:xfrm>
            <a:off x="977900" y="4255275"/>
            <a:ext cx="10515600" cy="1325600"/>
          </a:xfrm>
        </p:spPr>
        <p:txBody>
          <a:bodyPr/>
          <a:lstStyle/>
          <a:p>
            <a:pPr algn="ctr"/>
            <a:r>
              <a:rPr lang="en-US" b="1" dirty="0"/>
              <a:t>Dubai metro only has a max of 90 km/h</a:t>
            </a:r>
            <a:br>
              <a:rPr lang="en-US" b="1" dirty="0"/>
            </a:br>
            <a:r>
              <a:rPr lang="en-US" b="1" dirty="0"/>
              <a:t>and takes 2.4 </a:t>
            </a:r>
            <a:r>
              <a:rPr lang="en-US" b="1" dirty="0" err="1"/>
              <a:t>hrs</a:t>
            </a:r>
            <a:r>
              <a:rPr lang="en-US" b="1" dirty="0"/>
              <a:t> to finish 75 km (red line)</a:t>
            </a:r>
          </a:p>
        </p:txBody>
      </p:sp>
      <p:pic>
        <p:nvPicPr>
          <p:cNvPr id="14342" name="Picture 6" descr="Image result for dubai metro speed">
            <a:extLst>
              <a:ext uri="{FF2B5EF4-FFF2-40B4-BE49-F238E27FC236}">
                <a16:creationId xmlns:a16="http://schemas.microsoft.com/office/drawing/2014/main" id="{22304FB2-FA22-4530-B0E0-922506368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681174"/>
            <a:ext cx="9525000" cy="34082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8FDEC6B1-7988-4B97-9C35-3AFF6DB02BDE}"/>
              </a:ext>
            </a:extLst>
          </p:cNvPr>
          <p:cNvSpPr txBox="1">
            <a:spLocks/>
          </p:cNvSpPr>
          <p:nvPr/>
        </p:nvSpPr>
        <p:spPr>
          <a:xfrm>
            <a:off x="838200" y="5083951"/>
            <a:ext cx="10515600" cy="1325600"/>
          </a:xfrm>
          <a:prstGeom prst="rect">
            <a:avLst/>
          </a:prstGeom>
          <a:noFill/>
          <a:ln>
            <a:noFill/>
          </a:ln>
        </p:spPr>
        <p:txBody>
          <a:bodyPr spcFirstLastPara="1" wrap="square" lIns="68575" tIns="34275" rIns="68575" bIns="34275" anchor="ctr" anchorCtr="0"/>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r>
              <a:rPr lang="en-US" sz="1400" b="1" kern="0" dirty="0">
                <a:latin typeface="+mj-lt"/>
              </a:rPr>
              <a:t>It’s slower</a:t>
            </a:r>
          </a:p>
        </p:txBody>
      </p:sp>
    </p:spTree>
    <p:extLst>
      <p:ext uri="{BB962C8B-B14F-4D97-AF65-F5344CB8AC3E}">
        <p14:creationId xmlns:p14="http://schemas.microsoft.com/office/powerpoint/2010/main" val="24053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ssembly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ssemblyTheme" id="{031DE9DB-D90B-4049-ABA6-8B4BBD22E0BC}" vid="{CC98074F-3CA0-44B3-941B-6BA507744927}"/>
    </a:ext>
  </a:extLst>
</a:theme>
</file>

<file path=ppt/theme/theme2.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3752</TotalTime>
  <Words>640</Words>
  <Application>Microsoft Office PowerPoint</Application>
  <PresentationFormat>Widescreen</PresentationFormat>
  <Paragraphs>148</Paragraphs>
  <Slides>46</Slides>
  <Notes>7</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Arial</vt:lpstr>
      <vt:lpstr>Arial Black</vt:lpstr>
      <vt:lpstr>Avenir</vt:lpstr>
      <vt:lpstr>Calibri</vt:lpstr>
      <vt:lpstr>Courier New</vt:lpstr>
      <vt:lpstr>AssemblyTheme</vt:lpstr>
      <vt:lpstr>1_Office Theme</vt:lpstr>
      <vt:lpstr>PowerPoint Presentation</vt:lpstr>
      <vt:lpstr>PowerPoint Presentation</vt:lpstr>
      <vt:lpstr>PowerPoint Presentation</vt:lpstr>
      <vt:lpstr>PowerPoint Presentation</vt:lpstr>
      <vt:lpstr>Magnetic Levitation</vt:lpstr>
      <vt:lpstr>  Real life applications  </vt:lpstr>
      <vt:lpstr>PowerPoint Presentation</vt:lpstr>
      <vt:lpstr>PowerPoint Presentation</vt:lpstr>
      <vt:lpstr>Dubai metro only has a max of 90 km/h and takes 2.4 hrs to finish 75 km (red line)</vt:lpstr>
      <vt:lpstr>PowerPoint Presentation</vt:lpstr>
      <vt:lpstr>PowerPoint Presentation</vt:lpstr>
      <vt:lpstr>PowerPoint Presentation</vt:lpstr>
      <vt:lpstr>Levitation melting</vt:lpstr>
      <vt:lpstr>PowerPoint Presentation</vt:lpstr>
      <vt:lpstr>Toys!</vt:lpstr>
      <vt:lpstr>Body Design</vt:lpstr>
      <vt:lpstr>PowerPoint Presentation</vt:lpstr>
      <vt:lpstr>Designs utilizing levitation from the bottom </vt:lpstr>
      <vt:lpstr>PowerPoint Presentation</vt:lpstr>
      <vt:lpstr>PowerPoint Presentation</vt:lpstr>
      <vt:lpstr>How it levitates</vt:lpstr>
      <vt:lpstr>PowerPoint Presentation</vt:lpstr>
      <vt:lpstr>Components</vt:lpstr>
      <vt:lpstr>PowerPoint Presentation</vt:lpstr>
      <vt:lpstr>  Neodymium magnets (NdFeB or Neo magnet)</vt:lpstr>
      <vt:lpstr>    Electromagnet</vt:lpstr>
      <vt:lpstr>Arduino UNO</vt:lpstr>
      <vt:lpstr>PowerPoint Presentation</vt:lpstr>
      <vt:lpstr>Hall effect</vt:lpstr>
      <vt:lpstr> Transistor</vt:lpstr>
      <vt:lpstr>The Circuit</vt:lpstr>
      <vt:lpstr>  Hall sensor and Arduino Connection</vt:lpstr>
      <vt:lpstr>  Transistor and Electromagnet</vt:lpstr>
      <vt:lpstr>PowerPoint Presentation</vt:lpstr>
      <vt:lpstr>The Code behind it all</vt:lpstr>
      <vt:lpstr>Simple If – Else Code</vt:lpstr>
      <vt:lpstr>Fun Challenge</vt:lpstr>
      <vt:lpstr> But there is a problem!</vt:lpstr>
      <vt:lpstr>PID Controller</vt:lpstr>
      <vt:lpstr>PowerPoint Presentation</vt:lpstr>
      <vt:lpstr> How PID Controller works</vt:lpstr>
      <vt:lpstr>Download PID code on GitHub</vt:lpstr>
      <vt:lpstr> PID Tuning Method</vt:lpstr>
      <vt:lpstr>Fun Challenge</vt:lpstr>
      <vt:lpstr> PID Spoiler Alert</vt:lpstr>
      <vt:lpstr>Next workshop teaser - Closing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Kurian George</dc:creator>
  <cp:lastModifiedBy>sultan.morbiwala@outlook.com</cp:lastModifiedBy>
  <cp:revision>87</cp:revision>
  <dcterms:created xsi:type="dcterms:W3CDTF">2019-03-14T09:04:56Z</dcterms:created>
  <dcterms:modified xsi:type="dcterms:W3CDTF">2019-04-06T05:59:31Z</dcterms:modified>
</cp:coreProperties>
</file>